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41" r:id="rId2"/>
  </p:sldMasterIdLst>
  <p:notesMasterIdLst>
    <p:notesMasterId r:id="rId42"/>
  </p:notesMasterIdLst>
  <p:handoutMasterIdLst>
    <p:handoutMasterId r:id="rId43"/>
  </p:handoutMasterIdLst>
  <p:sldIdLst>
    <p:sldId id="546" r:id="rId3"/>
    <p:sldId id="547" r:id="rId4"/>
    <p:sldId id="543" r:id="rId5"/>
    <p:sldId id="548" r:id="rId6"/>
    <p:sldId id="623" r:id="rId7"/>
    <p:sldId id="604" r:id="rId8"/>
    <p:sldId id="618" r:id="rId9"/>
    <p:sldId id="619" r:id="rId10"/>
    <p:sldId id="622" r:id="rId11"/>
    <p:sldId id="554" r:id="rId12"/>
    <p:sldId id="555" r:id="rId13"/>
    <p:sldId id="556" r:id="rId14"/>
    <p:sldId id="557" r:id="rId15"/>
    <p:sldId id="558" r:id="rId16"/>
    <p:sldId id="559" r:id="rId17"/>
    <p:sldId id="621" r:id="rId18"/>
    <p:sldId id="536" r:id="rId19"/>
    <p:sldId id="607" r:id="rId20"/>
    <p:sldId id="608" r:id="rId21"/>
    <p:sldId id="609" r:id="rId22"/>
    <p:sldId id="616" r:id="rId23"/>
    <p:sldId id="610" r:id="rId24"/>
    <p:sldId id="613" r:id="rId25"/>
    <p:sldId id="612" r:id="rId26"/>
    <p:sldId id="611" r:id="rId27"/>
    <p:sldId id="614" r:id="rId28"/>
    <p:sldId id="615" r:id="rId29"/>
    <p:sldId id="541" r:id="rId30"/>
    <p:sldId id="378" r:id="rId31"/>
    <p:sldId id="256" r:id="rId32"/>
    <p:sldId id="537" r:id="rId33"/>
    <p:sldId id="263" r:id="rId34"/>
    <p:sldId id="266" r:id="rId35"/>
    <p:sldId id="606" r:id="rId36"/>
    <p:sldId id="268" r:id="rId37"/>
    <p:sldId id="258" r:id="rId38"/>
    <p:sldId id="538" r:id="rId39"/>
    <p:sldId id="478" r:id="rId40"/>
    <p:sldId id="4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5B5717-F9D5-4F2F-B245-39E9BDD5B446}" type="doc">
      <dgm:prSet loTypeId="urn:microsoft.com/office/officeart/2005/8/layout/vList2" loCatId="list" qsTypeId="urn:microsoft.com/office/officeart/2005/8/quickstyle/simple4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5E1E516-8FBE-4A1B-BF1F-F819087DDDD4}">
      <dgm:prSet/>
      <dgm:spPr/>
      <dgm:t>
        <a:bodyPr/>
        <a:lstStyle/>
        <a:p>
          <a:pPr algn="ctr" rtl="0"/>
          <a:r>
            <a:rPr lang="en-GB" b="1" dirty="0">
              <a:solidFill>
                <a:schemeClr val="tx1">
                  <a:lumMod val="65000"/>
                  <a:lumOff val="35000"/>
                </a:schemeClr>
              </a:solidFill>
            </a:rPr>
            <a:t>Reporting and BI Solution Architecture	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316E125-BBCA-441E-A33E-A45B7323000D}" type="parTrans" cxnId="{4770B807-0E5A-49DC-91D8-45B3732A5522}">
      <dgm:prSet/>
      <dgm:spPr/>
      <dgm:t>
        <a:bodyPr/>
        <a:lstStyle/>
        <a:p>
          <a:endParaRPr lang="en-US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72B7B7DE-14A1-4608-A802-D12021BFB02F}" type="sibTrans" cxnId="{4770B807-0E5A-49DC-91D8-45B3732A5522}">
      <dgm:prSet/>
      <dgm:spPr/>
      <dgm:t>
        <a:bodyPr/>
        <a:lstStyle/>
        <a:p>
          <a:endParaRPr lang="en-US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F170D2FE-2476-4839-9371-C27F5A5718EC}" type="pres">
      <dgm:prSet presAssocID="{F35B5717-F9D5-4F2F-B245-39E9BDD5B446}" presName="linear" presStyleCnt="0">
        <dgm:presLayoutVars>
          <dgm:animLvl val="lvl"/>
          <dgm:resizeHandles val="exact"/>
        </dgm:presLayoutVars>
      </dgm:prSet>
      <dgm:spPr/>
    </dgm:pt>
    <dgm:pt modelId="{F5FDCDA0-39D8-44B9-AA9F-81A2900FD4B2}" type="pres">
      <dgm:prSet presAssocID="{55E1E516-8FBE-4A1B-BF1F-F819087DDDD4}" presName="parentText" presStyleLbl="node1" presStyleIdx="0" presStyleCnt="1" custLinFactNeighborX="-122">
        <dgm:presLayoutVars>
          <dgm:chMax val="0"/>
          <dgm:bulletEnabled val="1"/>
        </dgm:presLayoutVars>
      </dgm:prSet>
      <dgm:spPr/>
    </dgm:pt>
  </dgm:ptLst>
  <dgm:cxnLst>
    <dgm:cxn modelId="{4770B807-0E5A-49DC-91D8-45B3732A5522}" srcId="{F35B5717-F9D5-4F2F-B245-39E9BDD5B446}" destId="{55E1E516-8FBE-4A1B-BF1F-F819087DDDD4}" srcOrd="0" destOrd="0" parTransId="{2316E125-BBCA-441E-A33E-A45B7323000D}" sibTransId="{72B7B7DE-14A1-4608-A802-D12021BFB02F}"/>
    <dgm:cxn modelId="{13347345-8CE7-4BA5-8910-6F77C61F76B2}" type="presOf" srcId="{55E1E516-8FBE-4A1B-BF1F-F819087DDDD4}" destId="{F5FDCDA0-39D8-44B9-AA9F-81A2900FD4B2}" srcOrd="0" destOrd="0" presId="urn:microsoft.com/office/officeart/2005/8/layout/vList2"/>
    <dgm:cxn modelId="{024E67A0-BB60-4B28-A2CE-8BC8E66FF8BE}" type="presOf" srcId="{F35B5717-F9D5-4F2F-B245-39E9BDD5B446}" destId="{F170D2FE-2476-4839-9371-C27F5A5718EC}" srcOrd="0" destOrd="0" presId="urn:microsoft.com/office/officeart/2005/8/layout/vList2"/>
    <dgm:cxn modelId="{E7257076-9E65-466B-A62A-356CE31B9420}" type="presParOf" srcId="{F170D2FE-2476-4839-9371-C27F5A5718EC}" destId="{F5FDCDA0-39D8-44B9-AA9F-81A2900FD4B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DCDA0-39D8-44B9-AA9F-81A2900FD4B2}">
      <dsp:nvSpPr>
        <dsp:cNvPr id="0" name=""/>
        <dsp:cNvSpPr/>
      </dsp:nvSpPr>
      <dsp:spPr>
        <a:xfrm>
          <a:off x="0" y="4781"/>
          <a:ext cx="8765533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>
              <a:solidFill>
                <a:schemeClr val="tx1">
                  <a:lumMod val="65000"/>
                  <a:lumOff val="35000"/>
                </a:schemeClr>
              </a:solidFill>
            </a:rPr>
            <a:t>Reporting and BI Solution Architecture	</a:t>
          </a:r>
          <a:endParaRPr lang="en-US" sz="23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6930" y="31711"/>
        <a:ext cx="8711673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7549D4-4C89-4AA0-AC27-638CCC745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5697F-A734-416C-8055-4F46B42A31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3DEA-53CF-4B93-AEA8-4EC1CF8BA1FA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CA0A5-46C4-4EAA-B08A-5E3A9051B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91C7-232C-4D5E-8F91-8C0E5E9232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0D357-CB05-44B4-8562-A47AEE7F6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23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42CE7-F920-4948-9A71-44D0E686F6DA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A843F-C445-4E58-9A10-D5828CDF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00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A843F-C445-4E58-9A10-D5828CDFB5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BFF25-DA97-46DA-B47A-EC6C35FBF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970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A843F-C445-4E58-9A10-D5828CDFB51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A843F-C445-4E58-9A10-D5828CDFB51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8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804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247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BE56-B68B-4B28-8DA8-1F81C614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B1F40-A584-4199-8A15-7BA8DFDBA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2595-335E-432D-81A7-15BED9FF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F1CAA-CFB1-408A-A154-AEA8F8AA6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B212-E44B-4A45-B6B8-8C650320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61B6-70E8-4703-BCF7-23DB92BA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2FDA0-A1DE-45F2-856A-5907989FD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1E0C8-F631-436A-99D6-D8C29274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AF2B-195A-4C3A-B3C3-3F7801556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0EE6-5E11-41C3-9619-D7F6822E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8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4C3D2-ADF1-486E-87C4-6A1C4D613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71E08-98DB-4DAC-B510-889924DE4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8EBCD-93E5-45A1-A05D-6FDF65A1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A5DD1-7A3A-4C47-8275-9F4D122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D3033-ADBE-485E-9BED-23F4668E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97F71-3C0D-408B-8D64-2BEE87836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" y="51515"/>
            <a:ext cx="866779" cy="86677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EE5C3E6-C2CE-483C-8809-48121B28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398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067281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5160-B390-4C03-A9C3-42DF330C9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98D4D-706B-4E2E-B8E6-67D534ED2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49D8-1619-4129-A704-7AE3A24D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5795C-9365-461B-B9E2-E8D25FE8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828F-DF36-4E24-89C5-7697B8F4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1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3B52-7340-4DBA-847F-FD17590D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4DDC8-2AF7-4085-9D44-F8EF35CD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94246-E256-4E2A-A7E4-D0FF163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FB012-FE81-401F-9ABA-D8580974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D6C7-4AEA-4AC9-B7F0-F5EC3F85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5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EF97-DFAD-49CE-BC0A-8A72C713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DE316-8FF0-4609-A359-1B6F5291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E624-F2F3-4978-ADB2-7E59246E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4C7F-A80A-4A3A-98A1-ECC50775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BE73-A40A-4091-92FE-697DC18E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31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74E6-DA8B-403D-9468-46D2BF8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4B73-62F0-43FA-80FD-109AA5D99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6D2AE-D82E-49AE-91C0-59BE2F164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880B8-B17E-4985-9457-4F8D00B1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B05D1-0C1E-4EE9-A180-5D1C404D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96156-FDBD-4D90-8C03-60781EE5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3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C24B-E064-4753-877B-08DE568F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C5A6A-AD8D-4ABF-8229-7BEF100C4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ADE1-8615-4082-9953-EAE8948FB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AF1E76-E1ED-4239-82CC-D36FE9A21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94C8D-E776-46FA-9515-8F1D87E24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FD223-BE31-458B-A855-662B916D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46A6C-4AC4-4699-89DD-C349588E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21E2-A51A-4600-9E2F-3C0A35B9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7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08FC-2D67-430F-80B1-37ABE50B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BCB3C-9B60-4013-8C37-E0B70F5F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725ED-41B3-46B3-8391-CFB5543D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2B28B-3501-414D-9C54-E198558F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68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E2B0B-B3CA-4316-94D4-D13F6047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A3DD8-C043-4A9B-8112-B5414E70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F6DAC-2EC8-4A0E-BCE0-D0368010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9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0A9B-3C9B-469A-B6B6-7DAC7CC0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B0021-EB39-4F45-8616-9DC200A1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864B0-6167-45A4-98FB-E0062D7A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C3E6B-4531-43D2-9BD4-D04B82AC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A2A70-1951-4A1A-8E29-B316B94E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4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F2ADC-8083-417D-9E3A-B74075F12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8E5E-AE3C-4BBF-ADEF-8C15D9190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03C24-C1C5-427F-BA1D-C5C516683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AB340-A1D3-41F3-86B2-85D88435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02492-FD9E-4DB6-A16A-261C6D36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201A0-608D-43A3-8282-4876A002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0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0CFE-B71C-428E-AF7B-F969236A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2FC1A-1E03-4827-9673-B0E8BC8F5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3770F-9D38-4943-A142-7CC76FBFD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4208C-340D-4A89-BC97-091A2C97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DE5D3-D31F-465E-B607-BD4575A0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A62C-E8E6-43EE-8E4A-B5F7E0DC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38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838D-992A-41D2-89E9-ED8EB142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BE3B2-459A-44B3-B984-BD9D8D991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A6E1F-BA1A-4782-AF1B-1E3C2D79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3C01B-875D-499F-AAC2-5F98DE75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9323-EB86-4ED8-A0B8-73FCBD0D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4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4B75B-C38C-4DA6-BED5-6AA8A65E6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5B1ED-0FBC-441E-BAB8-7217122C6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3D3E-3B67-4A8B-8351-8C4E3E56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22855-0689-4E9B-9F57-20D30FA2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78D66-7E30-422C-9E0D-15AA9CA8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FB4F-BABE-4CDA-8032-9ACC494F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C20BA-12FB-4176-A0A1-2E9B33B99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073BC-6EAB-404F-91B3-A2E5608B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0F38-3A52-44EA-B4DC-E157B99F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E4ACD-31B5-4667-AE1E-6B4E7847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6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1B35-5ABE-4300-985B-267C6994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3208-CBDB-471A-890F-9F13F4A0C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215E-343D-4BE3-A256-89332AA02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A4EDB-23EF-4193-9A26-A6D02C62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A0331-2B8C-440C-AAB5-F2D3B529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2F94F-E34D-4F08-ADF8-207B1047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5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9DFD-8169-4652-AD50-1DF7C9BA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115DB-C7B2-48FE-8E8B-D4D28B59A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40D9-4DEF-4C6E-8929-CE271415B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8C87F-DE0B-4937-8D5C-188A7E688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2F29C1-049B-40E6-9DEF-DE971B5E7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8B0D7-AF86-4D70-939E-C62162F1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459624-945B-455B-AA70-8BED2DE8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F372B-0861-40C9-B2CE-9BCBC7CC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0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6269-9CA5-48FF-A25C-00AC3482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2634C-9D95-4719-8FE5-31377972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0DB30-AA99-47E9-87E2-80AE4499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CB618-D991-464D-B2A8-8B15DD53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F1FA8-6361-44E8-BAD6-CA9FF124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99AF3-332B-4C20-8113-F9DB73F7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48FD5-31A4-47E3-BEE3-A376A1FA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4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26BA-5D78-4762-9C88-E23A9AEB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18D4-4EFC-4A32-9A44-9BACFBD97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53AD2-68BE-4F03-95B0-3EEF65854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758C-4B8E-43D2-8F9C-BF4406CF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6B776-0DE2-44F0-ADCE-E7E0F92B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7CB1-2BE2-437E-A1D2-6797FB95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0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7D16-D488-4FAA-8131-F6A1388D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D3536-22C2-41DC-9016-29F52B317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01F1B-7E3B-4A59-9A69-10B2D32D1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31C8D-7AA6-4E95-AB8D-C7731E99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D0D84-3897-4E31-BA8C-B01EC459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4DDB6-5142-4560-9E0A-9B78F8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8F278-AB90-4699-AF5A-880CF1D9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04CAF-FEB0-472A-A180-A031F84AA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87035-11E2-4C1E-9673-C0172082E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F50E2-0B18-44F1-933C-E51DF0BAD30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FB037-8AF3-4B4D-A7BF-A548933E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95C8-65BF-4D6C-BF18-79C963490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D3F39-5280-42F6-83E6-00CBA91A6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DAC02-2135-4FA8-ADF3-5A7CAD37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0C9EE-DF30-4CB6-B382-8F5AA643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76998-A51A-408D-B649-5752C3441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FA081-8E97-4335-8199-43C77045C8D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D44BD-C744-4F67-8288-F23C6AB2D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1579E-B6EF-4A79-8E3B-AB4841858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2BDF0-6740-4FFC-B089-7D104E37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jpe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jpe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4.jpeg"/><Relationship Id="rId17" Type="http://schemas.openxmlformats.org/officeDocument/2006/relationships/image" Target="../media/image69.png"/><Relationship Id="rId2" Type="http://schemas.openxmlformats.org/officeDocument/2006/relationships/image" Target="../media/image59.jpe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3.jpe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Relationship Id="rId9" Type="http://schemas.openxmlformats.org/officeDocument/2006/relationships/image" Target="../media/image89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s://www.linkedin.com/company/13284183/" TargetMode="External"/><Relationship Id="rId7" Type="http://schemas.openxmlformats.org/officeDocument/2006/relationships/hyperlink" Target="https://www.facebook.com/akscellenceinf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hyperlink" Target="https://twitter.com/akscellence" TargetMode="External"/><Relationship Id="rId4" Type="http://schemas.openxmlformats.org/officeDocument/2006/relationships/image" Target="../media/image90.png"/><Relationship Id="rId9" Type="http://schemas.openxmlformats.org/officeDocument/2006/relationships/hyperlink" Target="mailto:contact@akscellenceinfo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532ACFF-24F4-41BD-BC12-AB862768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34003"/>
            <a:ext cx="1849120" cy="184912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B0564F-4C7F-4E9C-9A61-467ECF01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99" y="2442769"/>
            <a:ext cx="5006336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Akscellence Info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2D1B279-0B24-481F-9C57-D9EBB989D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3309483"/>
            <a:ext cx="6167846" cy="91769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Serving Clients with Excellence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62E4B49-451C-4D7C-A8C4-B2ADDDB12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4" r="12168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453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C57B1-E6CE-4EAF-A390-49B6719E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A23EC-597A-4143-AC2A-F2D22F28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B6547-7CDC-40AA-AA7B-47168836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DC3998-B75F-4BAE-A1CA-62CA6402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014F6-14D6-43D9-BA7E-32ED4580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2D9EF-6039-4FC9-9BFB-463349F1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F03B08D-F2A9-4B48-B376-515A6FE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Human Resources Dashboard</a:t>
            </a:r>
          </a:p>
        </p:txBody>
      </p:sp>
    </p:spTree>
    <p:extLst>
      <p:ext uri="{BB962C8B-B14F-4D97-AF65-F5344CB8AC3E}">
        <p14:creationId xmlns:p14="http://schemas.microsoft.com/office/powerpoint/2010/main" val="80359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2F9745-CE20-478B-9A00-2C1529334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20"/>
            <a:ext cx="12192000" cy="6736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82632D-4BB1-42D1-AB11-ACA89D14A5CD}"/>
              </a:ext>
            </a:extLst>
          </p:cNvPr>
          <p:cNvSpPr txBox="1">
            <a:spLocks/>
          </p:cNvSpPr>
          <p:nvPr/>
        </p:nvSpPr>
        <p:spPr>
          <a:xfrm>
            <a:off x="115954" y="77263"/>
            <a:ext cx="8855326" cy="1162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Analytics Solution Architecture</a:t>
            </a:r>
            <a:br>
              <a:rPr lang="en-US" b="1" dirty="0">
                <a:cs typeface="Vani" panose="020B0502040204020203" pitchFamily="34" charset="0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7B6B3-3B8E-48DE-887A-BBB39CF5B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15048-07B6-4B86-B175-6342B9A3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9316E-66BB-4210-8F55-86B83E6D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8B51C-E7CB-481F-BA21-F8B79B37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4" r="32774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B3BED7-E917-4904-AB03-5E460377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240" y="-81991"/>
            <a:ext cx="5006336" cy="7373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About Us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20085601-6C75-4F42-A712-E8F29C0E8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3080"/>
            <a:ext cx="6410960" cy="5689599"/>
          </a:xfrm>
        </p:spPr>
        <p:txBody>
          <a:bodyPr anchor="t">
            <a:noAutofit/>
          </a:bodyPr>
          <a:lstStyle/>
          <a:p>
            <a:pPr marL="342900" indent="-342900"/>
            <a:r>
              <a:rPr lang="en-US" sz="2200" dirty="0">
                <a:cs typeface="Vani" panose="020B0502040204020203" pitchFamily="34" charset="0"/>
              </a:rPr>
              <a:t>Provide data driven </a:t>
            </a:r>
            <a:r>
              <a:rPr lang="en-US" sz="2200" b="1" dirty="0">
                <a:cs typeface="Vani" panose="020B0502040204020203" pitchFamily="34" charset="0"/>
              </a:rPr>
              <a:t>Business </a:t>
            </a:r>
            <a:r>
              <a:rPr lang="en-US" sz="2200" b="1" dirty="0">
                <a:solidFill>
                  <a:srgbClr val="00B050"/>
                </a:solidFill>
                <a:cs typeface="Vani" panose="020B0502040204020203" pitchFamily="34" charset="0"/>
              </a:rPr>
              <a:t>Growth</a:t>
            </a:r>
            <a:r>
              <a:rPr lang="en-US" sz="2200" b="1" dirty="0">
                <a:cs typeface="Vani" panose="020B0502040204020203" pitchFamily="34" charset="0"/>
              </a:rPr>
              <a:t> Solutions </a:t>
            </a:r>
            <a:r>
              <a:rPr lang="en-US" sz="2200" dirty="0">
                <a:cs typeface="Vani" panose="020B0502040204020203" pitchFamily="34" charset="0"/>
              </a:rPr>
              <a:t>using power of </a:t>
            </a:r>
            <a:r>
              <a:rPr lang="en-US" sz="2200" b="1" dirty="0">
                <a:cs typeface="Vani" panose="020B0502040204020203" pitchFamily="34" charset="0"/>
              </a:rPr>
              <a:t>Data , Analytics</a:t>
            </a:r>
            <a:r>
              <a:rPr lang="en-US" sz="2200" dirty="0">
                <a:cs typeface="Vani" panose="020B0502040204020203" pitchFamily="34" charset="0"/>
              </a:rPr>
              <a:t>, </a:t>
            </a:r>
            <a:r>
              <a:rPr lang="en-US" sz="2200" b="1" dirty="0">
                <a:cs typeface="Vani" panose="020B0502040204020203" pitchFamily="34" charset="0"/>
              </a:rPr>
              <a:t>Artificial Intelligence (AI)  and Machine Learning (ML)</a:t>
            </a:r>
          </a:p>
          <a:p>
            <a:pPr marL="457200" lvl="1" indent="0">
              <a:buNone/>
            </a:pPr>
            <a:endParaRPr lang="en-US" sz="2200" b="1" dirty="0"/>
          </a:p>
          <a:p>
            <a:pPr marL="342900" indent="-342900"/>
            <a:r>
              <a:rPr lang="en-US" sz="2200" dirty="0">
                <a:cs typeface="Vani" panose="020B0502040204020203" pitchFamily="34" charset="0"/>
              </a:rPr>
              <a:t>Our </a:t>
            </a:r>
            <a:r>
              <a:rPr lang="en-US" sz="2200" u="sng" dirty="0">
                <a:cs typeface="Vani" panose="020B0502040204020203" pitchFamily="34" charset="0"/>
              </a:rPr>
              <a:t>BI &amp; Analytics</a:t>
            </a:r>
            <a:r>
              <a:rPr lang="en-US" sz="2200" dirty="0">
                <a:cs typeface="Vani" panose="020B0502040204020203" pitchFamily="34" charset="0"/>
              </a:rPr>
              <a:t> offerings are :</a:t>
            </a:r>
          </a:p>
          <a:p>
            <a:pPr marL="800100" lvl="1" indent="-342900"/>
            <a:r>
              <a:rPr lang="en-US" sz="2200" b="1" dirty="0">
                <a:cs typeface="Vani" panose="020B0502040204020203" pitchFamily="34" charset="0"/>
              </a:rPr>
              <a:t>Data Management/Data Governance</a:t>
            </a:r>
          </a:p>
          <a:p>
            <a:pPr marL="1257300" lvl="2" indent="-342900"/>
            <a:r>
              <a:rPr lang="en-US" sz="1800" dirty="0">
                <a:cs typeface="Vani" panose="020B0502040204020203" pitchFamily="34" charset="0"/>
              </a:rPr>
              <a:t>Design &amp; Develop Enterprise Data Warehouse</a:t>
            </a:r>
          </a:p>
          <a:p>
            <a:pPr marL="1257300" lvl="2" indent="-342900"/>
            <a:r>
              <a:rPr lang="en-US" sz="1800" dirty="0">
                <a:cs typeface="Vani" panose="020B0502040204020203" pitchFamily="34" charset="0"/>
              </a:rPr>
              <a:t>Data Quality Solutions</a:t>
            </a:r>
          </a:p>
          <a:p>
            <a:pPr marL="800100" lvl="1" indent="-342900"/>
            <a:r>
              <a:rPr lang="en-US" sz="2200" b="1" dirty="0">
                <a:cs typeface="Vani" panose="020B0502040204020203" pitchFamily="34" charset="0"/>
              </a:rPr>
              <a:t>Advanced Data Analytics using </a:t>
            </a:r>
            <a:r>
              <a:rPr lang="en-US" sz="2200" b="1" u="sng" dirty="0">
                <a:solidFill>
                  <a:srgbClr val="00B050"/>
                </a:solidFill>
                <a:cs typeface="Vani" panose="020B0502040204020203" pitchFamily="34" charset="0"/>
              </a:rPr>
              <a:t>AI &amp; ML</a:t>
            </a:r>
          </a:p>
          <a:p>
            <a:pPr marL="1257300" lvl="2" indent="-342900"/>
            <a:r>
              <a:rPr lang="en-US" sz="1800" dirty="0">
                <a:cs typeface="Vani" panose="020B0502040204020203" pitchFamily="34" charset="0"/>
              </a:rPr>
              <a:t>Predictive Analytics, Optimizers, Text Analytics</a:t>
            </a:r>
          </a:p>
          <a:p>
            <a:pPr marL="800100" lvl="1" indent="-342900"/>
            <a:r>
              <a:rPr lang="en-US" sz="2200" b="1" dirty="0">
                <a:cs typeface="Vani" panose="020B0502040204020203" pitchFamily="34" charset="0"/>
              </a:rPr>
              <a:t>Data Visualization using </a:t>
            </a:r>
            <a:r>
              <a:rPr lang="en-US" sz="2200" b="1" u="sng" dirty="0">
                <a:solidFill>
                  <a:srgbClr val="00B050"/>
                </a:solidFill>
                <a:cs typeface="Vani" panose="020B0502040204020203" pitchFamily="34" charset="0"/>
              </a:rPr>
              <a:t>Power BI</a:t>
            </a:r>
          </a:p>
          <a:p>
            <a:pPr marL="1257300" lvl="2" indent="-342900"/>
            <a:r>
              <a:rPr lang="en-US" sz="1800" dirty="0">
                <a:cs typeface="Vani" panose="020B0502040204020203" pitchFamily="34" charset="0"/>
              </a:rPr>
              <a:t>Design and develop visual dashboards</a:t>
            </a:r>
          </a:p>
          <a:p>
            <a:pPr marL="1257300" lvl="2" indent="-342900"/>
            <a:endParaRPr lang="en-US" sz="2200" b="1" u="sng" dirty="0">
              <a:cs typeface="Vani" panose="020B0502040204020203" pitchFamily="34" charset="0"/>
            </a:endParaRPr>
          </a:p>
          <a:p>
            <a:pPr marL="342900" indent="-342900"/>
            <a:r>
              <a:rPr lang="en-US" sz="2200" dirty="0">
                <a:cs typeface="Vani" panose="020B0502040204020203" pitchFamily="34" charset="0"/>
              </a:rPr>
              <a:t>Other traditional offerings :</a:t>
            </a:r>
          </a:p>
          <a:p>
            <a:pPr marL="800100" lvl="1" indent="-342900"/>
            <a:r>
              <a:rPr lang="en-US" sz="2200" dirty="0"/>
              <a:t>Custom Solutions using </a:t>
            </a:r>
            <a:r>
              <a:rPr lang="en-US" sz="2200" b="1" dirty="0"/>
              <a:t>Microsoft Technology</a:t>
            </a:r>
          </a:p>
          <a:p>
            <a:pPr marL="800100" lvl="1" indent="-342900"/>
            <a:r>
              <a:rPr lang="en-US" sz="2200" dirty="0">
                <a:cs typeface="Vani" panose="020B0502040204020203" pitchFamily="34" charset="0"/>
              </a:rPr>
              <a:t>Customer Experience Mgmt. using </a:t>
            </a:r>
            <a:r>
              <a:rPr lang="en-US" sz="2200" b="1" dirty="0">
                <a:cs typeface="Vani" panose="020B0502040204020203" pitchFamily="34" charset="0"/>
              </a:rPr>
              <a:t>Sitecore</a:t>
            </a:r>
          </a:p>
          <a:p>
            <a:pPr marL="800100" lvl="1" indent="-342900"/>
            <a:r>
              <a:rPr lang="en-US" sz="2200" dirty="0">
                <a:cs typeface="Vani" panose="020B0502040204020203" pitchFamily="34" charset="0"/>
              </a:rPr>
              <a:t>Integration solutions using </a:t>
            </a:r>
            <a:r>
              <a:rPr lang="en-US" sz="2200" b="1" dirty="0">
                <a:cs typeface="Vani" panose="020B0502040204020203" pitchFamily="34" charset="0"/>
              </a:rPr>
              <a:t>Web Methods</a:t>
            </a:r>
          </a:p>
          <a:p>
            <a:pPr marL="800100" lvl="1" indent="-342900"/>
            <a:r>
              <a:rPr lang="en-US" sz="2200" dirty="0">
                <a:cs typeface="Vani" panose="020B0502040204020203" pitchFamily="34" charset="0"/>
              </a:rPr>
              <a:t>Staff Augmentation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2639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A9CD0-BECC-4CCC-87DF-D8D57737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9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F03B08D-F2A9-4B48-B376-515A6FE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Ticketing System</a:t>
            </a:r>
          </a:p>
        </p:txBody>
      </p:sp>
    </p:spTree>
    <p:extLst>
      <p:ext uri="{BB962C8B-B14F-4D97-AF65-F5344CB8AC3E}">
        <p14:creationId xmlns:p14="http://schemas.microsoft.com/office/powerpoint/2010/main" val="293419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31257-C995-44BB-96E6-CFE7D91B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DE53B-145C-4170-853E-015B1AD1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6B05A-C1A2-4C06-9245-D03FD00D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1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C5-1881-4AEE-8F7A-A1BF08EC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B73BF-E4A5-4CDB-8BC0-F45607F1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7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42CDE-6D54-4517-94CF-06DE1ED9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4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F03B08D-F2A9-4B48-B376-515A6FE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Solutions Use Case</a:t>
            </a:r>
          </a:p>
        </p:txBody>
      </p:sp>
    </p:spTree>
    <p:extLst>
      <p:ext uri="{BB962C8B-B14F-4D97-AF65-F5344CB8AC3E}">
        <p14:creationId xmlns:p14="http://schemas.microsoft.com/office/powerpoint/2010/main" val="238361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0487" y="197570"/>
            <a:ext cx="11917668" cy="533400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cs typeface="Vani" panose="020B0502040204020203" pitchFamily="34" charset="0"/>
              </a:rPr>
              <a:t>Use Case: Data &amp; Analytics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241" y="768241"/>
            <a:ext cx="5682085" cy="5724644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u="sng" dirty="0">
                <a:cs typeface="Calibri" pitchFamily="34" charset="0"/>
              </a:rPr>
              <a:t>Objective:</a:t>
            </a:r>
            <a:endParaRPr lang="en-US" sz="2400" u="sng" dirty="0">
              <a:cs typeface="Calibri" pitchFamily="34" charset="0"/>
            </a:endParaRPr>
          </a:p>
          <a:p>
            <a:pPr algn="just"/>
            <a:endParaRPr lang="en-US" b="1" u="sng" dirty="0">
              <a:cs typeface="Calibri" pitchFamily="34" charset="0"/>
            </a:endParaRPr>
          </a:p>
          <a:p>
            <a:pPr algn="just"/>
            <a:r>
              <a:rPr lang="en-US" b="1" u="sng" dirty="0">
                <a:cs typeface="Calibri" pitchFamily="34" charset="0"/>
              </a:rPr>
              <a:t>Laid foundation and framework for </a:t>
            </a:r>
            <a:endParaRPr lang="en-US" b="1" dirty="0">
              <a:cs typeface="Calibri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Enterprise Data Warehouse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Enterprise Data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Reporting Automation and Visual Dashboards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Calibri" pitchFamily="34" charset="0"/>
              </a:rPr>
              <a:t>Role level security for report data access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Calibri" pitchFamily="34" charset="0"/>
              </a:rPr>
              <a:t>Notification features</a:t>
            </a:r>
            <a:endParaRPr lang="en-US" dirty="0">
              <a:cs typeface="Calibri" pitchFamily="34" charset="0"/>
            </a:endParaRPr>
          </a:p>
          <a:p>
            <a:pPr algn="just"/>
            <a:endParaRPr lang="en-US" dirty="0">
              <a:cs typeface="Calibri" pitchFamily="34" charset="0"/>
            </a:endParaRPr>
          </a:p>
          <a:p>
            <a:pPr algn="just"/>
            <a:r>
              <a:rPr lang="en-US" b="1" dirty="0">
                <a:cs typeface="Calibri" pitchFamily="34" charset="0"/>
              </a:rPr>
              <a:t>Enabled the capacity for :-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>
                <a:cs typeface="Calibri" pitchFamily="34" charset="0"/>
              </a:rPr>
              <a:t>Operational / MIS Reports </a:t>
            </a:r>
            <a:r>
              <a:rPr lang="en-US" dirty="0">
                <a:cs typeface="Calibri" pitchFamily="34" charset="0"/>
              </a:rPr>
              <a:t>– to cater for day to day operations need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>
                <a:cs typeface="Calibri" pitchFamily="34" charset="0"/>
              </a:rPr>
              <a:t>Adhoc Reporting </a:t>
            </a:r>
            <a:r>
              <a:rPr lang="en-US" dirty="0">
                <a:cs typeface="Calibri" pitchFamily="34" charset="0"/>
              </a:rPr>
              <a:t>– Using OLAP Cubes to provide business users to generate </a:t>
            </a:r>
            <a:r>
              <a:rPr lang="en-US" dirty="0" err="1">
                <a:cs typeface="Calibri" pitchFamily="34" charset="0"/>
              </a:rPr>
              <a:t>adhoc</a:t>
            </a:r>
            <a:r>
              <a:rPr lang="en-US" dirty="0">
                <a:cs typeface="Calibri" pitchFamily="34" charset="0"/>
              </a:rPr>
              <a:t> reports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Data feeds to external entity/sources for further utilization/consumptions</a:t>
            </a:r>
          </a:p>
          <a:p>
            <a:pPr marL="283464" indent="-283464" algn="just">
              <a:buSzPts val="1600"/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0000"/>
                </a:solidFill>
                <a:cs typeface="Helvetica" panose="020B0604020202020204" pitchFamily="34" charset="0"/>
              </a:rPr>
              <a:t>Analytical Reports </a:t>
            </a:r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- using Drill down/Slice And Dice to monitor KPIs effectively</a:t>
            </a:r>
          </a:p>
          <a:p>
            <a:pPr marL="283464" indent="-283464" algn="just">
              <a:buSzPts val="1600"/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0000"/>
                </a:solidFill>
                <a:cs typeface="Helvetica" panose="020B0604020202020204" pitchFamily="34" charset="0"/>
              </a:rPr>
              <a:t>Dashboards</a:t>
            </a:r>
            <a:r>
              <a:rPr lang="en-US" dirty="0">
                <a:solidFill>
                  <a:srgbClr val="000000"/>
                </a:solidFill>
                <a:cs typeface="Helvetica" panose="020B0604020202020204" pitchFamily="34" charset="0"/>
              </a:rPr>
              <a:t> – for consolidated view of organization’s performance and portable to mobile devices</a:t>
            </a:r>
            <a:endParaRPr lang="en-US" dirty="0"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B56B1-8F45-4660-985A-D8378A386CE8}"/>
              </a:ext>
            </a:extLst>
          </p:cNvPr>
          <p:cNvSpPr txBox="1"/>
          <p:nvPr/>
        </p:nvSpPr>
        <p:spPr>
          <a:xfrm>
            <a:off x="6234377" y="1018227"/>
            <a:ext cx="5713778" cy="5724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u="sng" dirty="0">
                <a:cs typeface="Calibri" pitchFamily="34" charset="0"/>
              </a:rPr>
              <a:t>Benefit</a:t>
            </a:r>
          </a:p>
          <a:p>
            <a:pPr algn="just"/>
            <a:endParaRPr lang="en-US" b="1" u="sng" dirty="0">
              <a:cs typeface="Calibri" pitchFamily="34" charset="0"/>
            </a:endParaRPr>
          </a:p>
          <a:p>
            <a:pPr algn="just"/>
            <a:r>
              <a:rPr lang="en-US" b="1" u="sng" dirty="0">
                <a:cs typeface="Calibri" pitchFamily="34" charset="0"/>
              </a:rPr>
              <a:t>Reduce manual interference (Automation)</a:t>
            </a:r>
          </a:p>
          <a:p>
            <a:pPr algn="just"/>
            <a:endParaRPr lang="en-US" b="1" dirty="0">
              <a:cs typeface="Calibri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Data Importing process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Standard Report generation and delivery process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cs typeface="Calibri" pitchFamily="34" charset="0"/>
            </a:endParaRPr>
          </a:p>
          <a:p>
            <a:r>
              <a:rPr lang="en-US" b="1" u="sng" dirty="0">
                <a:cs typeface="Calibri" pitchFamily="34" charset="0"/>
              </a:rPr>
              <a:t>Brought  in Best Practices in Data Management</a:t>
            </a:r>
          </a:p>
          <a:p>
            <a:pPr algn="just"/>
            <a:endParaRPr lang="en-US" b="1" dirty="0">
              <a:cs typeface="Calibri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Centralized Master Data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Data Validation to ensure Data Quality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Data Security at Row and Role level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Data/File Archival and Purging as per company norms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cs typeface="Calibri" pitchFamily="34" charset="0"/>
            </a:endParaRPr>
          </a:p>
          <a:p>
            <a:pPr algn="just"/>
            <a:r>
              <a:rPr lang="en-US" b="1" u="sng" dirty="0">
                <a:cs typeface="Calibri" pitchFamily="34" charset="0"/>
              </a:rPr>
              <a:t>Scalable and Extendable</a:t>
            </a:r>
          </a:p>
          <a:p>
            <a:pPr algn="just"/>
            <a:endParaRPr lang="en-US" b="1" dirty="0">
              <a:latin typeface="+mj-lt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u="sng" dirty="0">
                <a:cs typeface="Calibri" pitchFamily="34" charset="0"/>
              </a:rPr>
              <a:t>Integration</a:t>
            </a:r>
            <a:r>
              <a:rPr lang="en-US" dirty="0">
                <a:cs typeface="Calibri" pitchFamily="34" charset="0"/>
              </a:rPr>
              <a:t> with new Data Sources.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Quickly built new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Calibri" pitchFamily="34" charset="0"/>
              </a:rPr>
              <a:t>Optimal Performance with data growth.</a:t>
            </a:r>
          </a:p>
          <a:p>
            <a:pPr algn="just"/>
            <a:endParaRPr lang="en-US" dirty="0">
              <a:cs typeface="Calibr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C0367D-21D7-4CEB-9483-72034015992B}"/>
              </a:ext>
            </a:extLst>
          </p:cNvPr>
          <p:cNvCxnSpPr/>
          <p:nvPr/>
        </p:nvCxnSpPr>
        <p:spPr bwMode="auto">
          <a:xfrm>
            <a:off x="5957624" y="904240"/>
            <a:ext cx="0" cy="5668044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25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0" descr="ETL">
            <a:extLst>
              <a:ext uri="{FF2B5EF4-FFF2-40B4-BE49-F238E27FC236}">
                <a16:creationId xmlns:a16="http://schemas.microsoft.com/office/drawing/2014/main" id="{DC0D6F10-1A6D-4CCD-91BE-6C09A133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16" y="3706176"/>
            <a:ext cx="2454883" cy="39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57A18-9E97-48C9-8D6E-2E5042BE3180}"/>
              </a:ext>
            </a:extLst>
          </p:cNvPr>
          <p:cNvSpPr/>
          <p:nvPr/>
        </p:nvSpPr>
        <p:spPr bwMode="auto">
          <a:xfrm>
            <a:off x="1828800" y="857430"/>
            <a:ext cx="86106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b="1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DDE42-C304-41C8-9AA8-F0DC9CA7FC90}"/>
              </a:ext>
            </a:extLst>
          </p:cNvPr>
          <p:cNvSpPr txBox="1"/>
          <p:nvPr/>
        </p:nvSpPr>
        <p:spPr>
          <a:xfrm rot="16200000">
            <a:off x="1319602" y="1351242"/>
            <a:ext cx="1295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rebuchet MS" panose="020B0603020202020204" pitchFamily="34" charset="0"/>
              </a:rPr>
              <a:t>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3E2F6-0945-4E46-9EEF-41A49F74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8" y="1218592"/>
            <a:ext cx="871538" cy="319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BBC13-15DE-4B6B-92D4-01EF3FC26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02" y="1670307"/>
            <a:ext cx="361950" cy="20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31669-1A50-44EC-BEFB-2CD041CE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08" y="981254"/>
            <a:ext cx="716252" cy="556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01862B-2A36-4A7F-ADEC-34511CF8D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010" y="1660765"/>
            <a:ext cx="720151" cy="21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1907E-CF7A-4D21-A925-30344685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681" y="999166"/>
            <a:ext cx="1047750" cy="556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145AC-BF4B-442C-B978-0927BBDA96C7}"/>
              </a:ext>
            </a:extLst>
          </p:cNvPr>
          <p:cNvSpPr txBox="1"/>
          <p:nvPr/>
        </p:nvSpPr>
        <p:spPr>
          <a:xfrm>
            <a:off x="5169196" y="1018709"/>
            <a:ext cx="1047750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endParaRPr lang="en-IN" sz="400" dirty="0">
              <a:latin typeface="Trebuchet MS" panose="020B0603020202020204" pitchFamily="34" charset="0"/>
            </a:endParaRPr>
          </a:p>
          <a:p>
            <a:pPr algn="ctr"/>
            <a:r>
              <a:rPr lang="en-IN" dirty="0">
                <a:latin typeface="Trebuchet MS" panose="020B0603020202020204" pitchFamily="34" charset="0"/>
              </a:rPr>
              <a:t>TDT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708AA-2430-40A0-B5C9-3F80369A47BD}"/>
              </a:ext>
            </a:extLst>
          </p:cNvPr>
          <p:cNvSpPr txBox="1"/>
          <p:nvPr/>
        </p:nvSpPr>
        <p:spPr>
          <a:xfrm>
            <a:off x="4870161" y="1544473"/>
            <a:ext cx="156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Transaction Disposition 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062A4-B12A-4CCF-8FFF-74648E96B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390" y="1015395"/>
            <a:ext cx="1288385" cy="556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AEF5D7-AC1B-4DFB-B0B4-8203F7171E8F}"/>
              </a:ext>
            </a:extLst>
          </p:cNvPr>
          <p:cNvSpPr txBox="1"/>
          <p:nvPr/>
        </p:nvSpPr>
        <p:spPr>
          <a:xfrm>
            <a:off x="6135039" y="1616413"/>
            <a:ext cx="156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Prohance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E2A92E-9032-49CF-B35D-0612725B6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473" y="1038682"/>
            <a:ext cx="704850" cy="533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3A17DA-29EC-4888-93DD-F2F2E24DB2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218" y="1670308"/>
            <a:ext cx="1041839" cy="253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DDFAE8-3382-4853-AD1F-D7620C177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561" y="1072404"/>
            <a:ext cx="704850" cy="4905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0917BB-50D0-4DB2-81B0-14C57AED7CA7}"/>
              </a:ext>
            </a:extLst>
          </p:cNvPr>
          <p:cNvSpPr txBox="1"/>
          <p:nvPr/>
        </p:nvSpPr>
        <p:spPr>
          <a:xfrm>
            <a:off x="8576927" y="1661242"/>
            <a:ext cx="757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HRMS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B911E8-C418-4D1B-849B-07B794E8E6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1649" y="1094023"/>
            <a:ext cx="842964" cy="366713"/>
          </a:xfrm>
          <a:prstGeom prst="rect">
            <a:avLst/>
          </a:prstGeom>
        </p:spPr>
      </p:pic>
      <p:pic>
        <p:nvPicPr>
          <p:cNvPr id="20" name="Picture 20" descr="ETL">
            <a:extLst>
              <a:ext uri="{FF2B5EF4-FFF2-40B4-BE49-F238E27FC236}">
                <a16:creationId xmlns:a16="http://schemas.microsoft.com/office/drawing/2014/main" id="{19F4EF2D-5A35-4097-9AD7-274CABD4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49" y="2175630"/>
            <a:ext cx="2454883" cy="87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9C40BF-DBF6-4AC6-B1A7-6DA71A9D2063}"/>
              </a:ext>
            </a:extLst>
          </p:cNvPr>
          <p:cNvCxnSpPr>
            <a:cxnSpLocks/>
          </p:cNvCxnSpPr>
          <p:nvPr/>
        </p:nvCxnSpPr>
        <p:spPr bwMode="auto">
          <a:xfrm>
            <a:off x="2854652" y="2205301"/>
            <a:ext cx="0" cy="839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10AE3-2A72-4F54-9575-FE8A3342B760}"/>
              </a:ext>
            </a:extLst>
          </p:cNvPr>
          <p:cNvCxnSpPr>
            <a:cxnSpLocks/>
          </p:cNvCxnSpPr>
          <p:nvPr/>
        </p:nvCxnSpPr>
        <p:spPr bwMode="auto">
          <a:xfrm>
            <a:off x="5943600" y="2167201"/>
            <a:ext cx="0" cy="9158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7A3CC6-9D32-420C-B377-58F41CF5CF24}"/>
              </a:ext>
            </a:extLst>
          </p:cNvPr>
          <p:cNvSpPr txBox="1"/>
          <p:nvPr/>
        </p:nvSpPr>
        <p:spPr>
          <a:xfrm>
            <a:off x="3321086" y="2166436"/>
            <a:ext cx="935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SQL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9CC981-D9D4-4C97-B8D3-CA6567A1D1FF}"/>
              </a:ext>
            </a:extLst>
          </p:cNvPr>
          <p:cNvSpPr txBox="1"/>
          <p:nvPr/>
        </p:nvSpPr>
        <p:spPr>
          <a:xfrm>
            <a:off x="3195693" y="2416059"/>
            <a:ext cx="111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Excel Extract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1B1D9-AC29-423E-87AC-593C3B504551}"/>
              </a:ext>
            </a:extLst>
          </p:cNvPr>
          <p:cNvSpPr txBox="1"/>
          <p:nvPr/>
        </p:nvSpPr>
        <p:spPr>
          <a:xfrm>
            <a:off x="7149948" y="2208917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API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790544-E73D-4751-B0D2-D90D84C7D819}"/>
              </a:ext>
            </a:extLst>
          </p:cNvPr>
          <p:cNvSpPr txBox="1"/>
          <p:nvPr/>
        </p:nvSpPr>
        <p:spPr>
          <a:xfrm>
            <a:off x="6867913" y="2536359"/>
            <a:ext cx="197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Excel Extract from Email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28B527-C78E-40AF-AC4B-206DB49F1353}"/>
              </a:ext>
            </a:extLst>
          </p:cNvPr>
          <p:cNvSpPr txBox="1"/>
          <p:nvPr/>
        </p:nvSpPr>
        <p:spPr>
          <a:xfrm>
            <a:off x="3257930" y="2689679"/>
            <a:ext cx="1026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CSV Extract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FD7345-53E4-48B3-94E1-A4FEF682C224}"/>
              </a:ext>
            </a:extLst>
          </p:cNvPr>
          <p:cNvSpPr txBox="1"/>
          <p:nvPr/>
        </p:nvSpPr>
        <p:spPr>
          <a:xfrm>
            <a:off x="7728982" y="2205462"/>
            <a:ext cx="1215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Custom Script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5059A8-823B-436A-AE0C-C7B53190F9CC}"/>
              </a:ext>
            </a:extLst>
          </p:cNvPr>
          <p:cNvSpPr/>
          <p:nvPr/>
        </p:nvSpPr>
        <p:spPr bwMode="auto">
          <a:xfrm>
            <a:off x="1776160" y="4098809"/>
            <a:ext cx="6098514" cy="6777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latin typeface="Times New Roman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D9F19-C345-4954-8CDF-04B016FA0396}"/>
              </a:ext>
            </a:extLst>
          </p:cNvPr>
          <p:cNvSpPr txBox="1"/>
          <p:nvPr/>
        </p:nvSpPr>
        <p:spPr>
          <a:xfrm rot="16200000">
            <a:off x="1584251" y="4304056"/>
            <a:ext cx="69107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STAGE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D77CA2-22E1-4FFB-8B2D-0488137AEA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5235" y="4124331"/>
            <a:ext cx="759439" cy="6481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4A4C65-A813-49CC-BC2E-90F0768FA827}"/>
              </a:ext>
            </a:extLst>
          </p:cNvPr>
          <p:cNvSpPr/>
          <p:nvPr/>
        </p:nvSpPr>
        <p:spPr bwMode="auto">
          <a:xfrm>
            <a:off x="1828800" y="3018221"/>
            <a:ext cx="6098514" cy="6777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latin typeface="Times New Roman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8F78DC-76AF-4A45-93C3-E606EE6C12C1}"/>
              </a:ext>
            </a:extLst>
          </p:cNvPr>
          <p:cNvSpPr txBox="1"/>
          <p:nvPr/>
        </p:nvSpPr>
        <p:spPr>
          <a:xfrm rot="16200000">
            <a:off x="1498914" y="3210389"/>
            <a:ext cx="8896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LANDING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F6E834-7250-427E-949D-2293580F25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7701" y="3039485"/>
            <a:ext cx="479098" cy="6188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6EA2E2-AAE2-46F5-BA2C-7FC49B86DC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8891" y="3039485"/>
            <a:ext cx="479098" cy="61880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D964AC-190F-4A22-8018-4E067ED74EEF}"/>
              </a:ext>
            </a:extLst>
          </p:cNvPr>
          <p:cNvCxnSpPr>
            <a:cxnSpLocks/>
            <a:stCxn id="40" idx="2"/>
          </p:cNvCxnSpPr>
          <p:nvPr/>
        </p:nvCxnSpPr>
        <p:spPr bwMode="auto">
          <a:xfrm>
            <a:off x="2877250" y="3658292"/>
            <a:ext cx="0" cy="48609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793772-8876-45A1-994F-C990375F9892}"/>
              </a:ext>
            </a:extLst>
          </p:cNvPr>
          <p:cNvCxnSpPr>
            <a:cxnSpLocks/>
            <a:stCxn id="43" idx="2"/>
            <a:endCxn id="50" idx="0"/>
          </p:cNvCxnSpPr>
          <p:nvPr/>
        </p:nvCxnSpPr>
        <p:spPr bwMode="auto">
          <a:xfrm flipH="1">
            <a:off x="4992356" y="3658292"/>
            <a:ext cx="6084" cy="4878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1218A-8A07-47C8-8145-E6C3B761C6DD}"/>
              </a:ext>
            </a:extLst>
          </p:cNvPr>
          <p:cNvCxnSpPr>
            <a:cxnSpLocks/>
          </p:cNvCxnSpPr>
          <p:nvPr/>
        </p:nvCxnSpPr>
        <p:spPr bwMode="auto">
          <a:xfrm>
            <a:off x="6867913" y="2166435"/>
            <a:ext cx="0" cy="20593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F155B5A-46CB-46F9-A7D7-6ED0513DAC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1035" y="4146183"/>
            <a:ext cx="782642" cy="63547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80F6D3D-90D8-4D62-9F35-7EA9BCF37902}"/>
              </a:ext>
            </a:extLst>
          </p:cNvPr>
          <p:cNvSpPr/>
          <p:nvPr/>
        </p:nvSpPr>
        <p:spPr bwMode="auto">
          <a:xfrm>
            <a:off x="1740001" y="5155880"/>
            <a:ext cx="6134672" cy="139229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latin typeface="Times New Roman" charset="0"/>
            </a:endParaRPr>
          </a:p>
        </p:txBody>
      </p:sp>
      <p:pic>
        <p:nvPicPr>
          <p:cNvPr id="56" name="Picture 20" descr="ETL">
            <a:extLst>
              <a:ext uri="{FF2B5EF4-FFF2-40B4-BE49-F238E27FC236}">
                <a16:creationId xmlns:a16="http://schemas.microsoft.com/office/drawing/2014/main" id="{77C6ECFD-30A0-4209-8F6C-80D3795BF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58" y="4788095"/>
            <a:ext cx="2454883" cy="35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5B4F77D-0E47-4346-8030-3585D1536F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1606" y="5236566"/>
            <a:ext cx="1612743" cy="126188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725AFE1-7F47-47BA-8C80-57B88E8DFD1D}"/>
              </a:ext>
            </a:extLst>
          </p:cNvPr>
          <p:cNvSpPr txBox="1"/>
          <p:nvPr/>
        </p:nvSpPr>
        <p:spPr>
          <a:xfrm rot="16200000" flipH="1">
            <a:off x="1095483" y="5713530"/>
            <a:ext cx="16002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DATA WAREHOUSE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EE40A4-D21B-41EC-993E-F9CEB644FC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1" y="5594411"/>
            <a:ext cx="1105244" cy="909377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CC9243-FC55-4533-B1B3-43A83CC3B936}"/>
              </a:ext>
            </a:extLst>
          </p:cNvPr>
          <p:cNvCxnSpPr>
            <a:cxnSpLocks/>
          </p:cNvCxnSpPr>
          <p:nvPr/>
        </p:nvCxnSpPr>
        <p:spPr bwMode="auto">
          <a:xfrm>
            <a:off x="2851098" y="4720652"/>
            <a:ext cx="0" cy="48609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8037018-D935-4E95-B170-B1607A15C57F}"/>
              </a:ext>
            </a:extLst>
          </p:cNvPr>
          <p:cNvCxnSpPr>
            <a:cxnSpLocks/>
          </p:cNvCxnSpPr>
          <p:nvPr/>
        </p:nvCxnSpPr>
        <p:spPr bwMode="auto">
          <a:xfrm>
            <a:off x="6847085" y="4720652"/>
            <a:ext cx="0" cy="48609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05061B0-A9DA-4F72-A874-B2A641FD4752}"/>
              </a:ext>
            </a:extLst>
          </p:cNvPr>
          <p:cNvSpPr/>
          <p:nvPr/>
        </p:nvSpPr>
        <p:spPr bwMode="auto">
          <a:xfrm rot="16200000">
            <a:off x="9314429" y="5444324"/>
            <a:ext cx="1785999" cy="450453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C1523C-508F-4E8B-8B17-508018A2E3D3}"/>
              </a:ext>
            </a:extLst>
          </p:cNvPr>
          <p:cNvSpPr txBox="1"/>
          <p:nvPr/>
        </p:nvSpPr>
        <p:spPr>
          <a:xfrm rot="16200000">
            <a:off x="9378624" y="5497307"/>
            <a:ext cx="16688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REPORTS PRESENTATION LAYER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89925A-AA54-497A-9E3A-1ED56AA4E027}"/>
              </a:ext>
            </a:extLst>
          </p:cNvPr>
          <p:cNvCxnSpPr>
            <a:cxnSpLocks/>
          </p:cNvCxnSpPr>
          <p:nvPr/>
        </p:nvCxnSpPr>
        <p:spPr bwMode="auto">
          <a:xfrm>
            <a:off x="4364742" y="6172200"/>
            <a:ext cx="95685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73" name="Picture 9">
            <a:extLst>
              <a:ext uri="{FF2B5EF4-FFF2-40B4-BE49-F238E27FC236}">
                <a16:creationId xmlns:a16="http://schemas.microsoft.com/office/drawing/2014/main" id="{F642B333-3E48-4C70-B131-1338FAB8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22754" y="5551603"/>
            <a:ext cx="687361" cy="89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0">
            <a:extLst>
              <a:ext uri="{FF2B5EF4-FFF2-40B4-BE49-F238E27FC236}">
                <a16:creationId xmlns:a16="http://schemas.microsoft.com/office/drawing/2014/main" id="{E732E9FB-259F-405F-A244-4A79D430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97966" y="4852750"/>
            <a:ext cx="687361" cy="7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1">
            <a:extLst>
              <a:ext uri="{FF2B5EF4-FFF2-40B4-BE49-F238E27FC236}">
                <a16:creationId xmlns:a16="http://schemas.microsoft.com/office/drawing/2014/main" id="{B2C4A373-15B2-4D19-BE7C-8A11BFE1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224987" y="4861825"/>
            <a:ext cx="586966" cy="76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5770808-0743-484D-A2E1-AB67608A6180}"/>
              </a:ext>
            </a:extLst>
          </p:cNvPr>
          <p:cNvCxnSpPr>
            <a:cxnSpLocks/>
          </p:cNvCxnSpPr>
          <p:nvPr/>
        </p:nvCxnSpPr>
        <p:spPr bwMode="auto">
          <a:xfrm>
            <a:off x="6538100" y="6172200"/>
            <a:ext cx="207250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4101" name="Picture 4100">
            <a:extLst>
              <a:ext uri="{FF2B5EF4-FFF2-40B4-BE49-F238E27FC236}">
                <a16:creationId xmlns:a16="http://schemas.microsoft.com/office/drawing/2014/main" id="{16112E00-587B-4746-8439-BD440DBCC1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46716" y="5656889"/>
            <a:ext cx="807916" cy="905663"/>
          </a:xfrm>
          <a:prstGeom prst="rect">
            <a:avLst/>
          </a:prstGeom>
        </p:spPr>
      </p:pic>
      <p:pic>
        <p:nvPicPr>
          <p:cNvPr id="4102" name="Picture 4101">
            <a:extLst>
              <a:ext uri="{FF2B5EF4-FFF2-40B4-BE49-F238E27FC236}">
                <a16:creationId xmlns:a16="http://schemas.microsoft.com/office/drawing/2014/main" id="{558F7939-ED82-418A-947A-C2C8A3A953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12260" y="5145667"/>
            <a:ext cx="1080487" cy="533462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2C1CBE64-2566-49B1-AFF9-6FF3146779A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62266" y="2873352"/>
            <a:ext cx="970243" cy="729173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92DA16D-C2A2-4B24-B288-54CFC46205C6}"/>
              </a:ext>
            </a:extLst>
          </p:cNvPr>
          <p:cNvCxnSpPr>
            <a:cxnSpLocks/>
          </p:cNvCxnSpPr>
          <p:nvPr/>
        </p:nvCxnSpPr>
        <p:spPr bwMode="auto">
          <a:xfrm>
            <a:off x="8017468" y="3368862"/>
            <a:ext cx="96243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F0A9032-7240-446A-8127-FA887E4273EB}"/>
              </a:ext>
            </a:extLst>
          </p:cNvPr>
          <p:cNvSpPr txBox="1"/>
          <p:nvPr/>
        </p:nvSpPr>
        <p:spPr>
          <a:xfrm rot="16200000">
            <a:off x="9586530" y="2843481"/>
            <a:ext cx="1295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File Archival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2FEB50-105C-47BA-83DA-7D9282F885D3}"/>
              </a:ext>
            </a:extLst>
          </p:cNvPr>
          <p:cNvCxnSpPr>
            <a:cxnSpLocks/>
          </p:cNvCxnSpPr>
          <p:nvPr/>
        </p:nvCxnSpPr>
        <p:spPr bwMode="auto">
          <a:xfrm>
            <a:off x="4094348" y="5523637"/>
            <a:ext cx="45162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F70DC42-2C4C-4C7D-8B23-F784190E4227}"/>
              </a:ext>
            </a:extLst>
          </p:cNvPr>
          <p:cNvSpPr txBox="1"/>
          <p:nvPr/>
        </p:nvSpPr>
        <p:spPr>
          <a:xfrm rot="16200000">
            <a:off x="9603317" y="3982630"/>
            <a:ext cx="12652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/>
              <a:t>Data Archival</a:t>
            </a:r>
          </a:p>
        </p:txBody>
      </p:sp>
      <p:pic>
        <p:nvPicPr>
          <p:cNvPr id="4107" name="Picture 4106">
            <a:extLst>
              <a:ext uri="{FF2B5EF4-FFF2-40B4-BE49-F238E27FC236}">
                <a16:creationId xmlns:a16="http://schemas.microsoft.com/office/drawing/2014/main" id="{8939D234-2561-4AA3-8635-F5FFD01F6A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80726" y="3880068"/>
            <a:ext cx="801474" cy="528632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CA4D1B4-BCBE-455B-8A04-0AC46E10DBF2}"/>
              </a:ext>
            </a:extLst>
          </p:cNvPr>
          <p:cNvCxnSpPr>
            <a:cxnSpLocks/>
          </p:cNvCxnSpPr>
          <p:nvPr/>
        </p:nvCxnSpPr>
        <p:spPr bwMode="auto">
          <a:xfrm>
            <a:off x="7013767" y="5334000"/>
            <a:ext cx="115244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9A1A885-92C5-4833-88E4-625C5BFAD9A5}"/>
              </a:ext>
            </a:extLst>
          </p:cNvPr>
          <p:cNvCxnSpPr>
            <a:cxnSpLocks/>
          </p:cNvCxnSpPr>
          <p:nvPr/>
        </p:nvCxnSpPr>
        <p:spPr bwMode="auto">
          <a:xfrm>
            <a:off x="8166209" y="4097016"/>
            <a:ext cx="101566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8341D6-FBBD-47C1-84B9-270815F34617}"/>
              </a:ext>
            </a:extLst>
          </p:cNvPr>
          <p:cNvCxnSpPr>
            <a:cxnSpLocks/>
          </p:cNvCxnSpPr>
          <p:nvPr/>
        </p:nvCxnSpPr>
        <p:spPr bwMode="auto">
          <a:xfrm>
            <a:off x="8166209" y="4097017"/>
            <a:ext cx="0" cy="12472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9" name="Title 4">
            <a:extLst>
              <a:ext uri="{FF2B5EF4-FFF2-40B4-BE49-F238E27FC236}">
                <a16:creationId xmlns:a16="http://schemas.microsoft.com/office/drawing/2014/main" id="{DA8581C2-AA69-4C83-91BC-AD7FADC01D4D}"/>
              </a:ext>
            </a:extLst>
          </p:cNvPr>
          <p:cNvSpPr txBox="1">
            <a:spLocks/>
          </p:cNvSpPr>
          <p:nvPr/>
        </p:nvSpPr>
        <p:spPr bwMode="auto">
          <a:xfrm>
            <a:off x="2819400" y="92394"/>
            <a:ext cx="6553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accent1"/>
                </a:solidFill>
                <a:latin typeface="+mj-lt"/>
                <a:ea typeface="+mj-ea"/>
                <a:cs typeface="Vani" panose="020B0502040204020203" pitchFamily="34" charset="0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9pPr>
          </a:lstStyle>
          <a:p>
            <a:r>
              <a:rPr lang="en-IN" dirty="0"/>
              <a:t>High Level Data Flow</a:t>
            </a:r>
          </a:p>
        </p:txBody>
      </p:sp>
    </p:spTree>
    <p:extLst>
      <p:ext uri="{BB962C8B-B14F-4D97-AF65-F5344CB8AC3E}">
        <p14:creationId xmlns:p14="http://schemas.microsoft.com/office/powerpoint/2010/main" val="100855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2227" y="692860"/>
            <a:ext cx="12089773" cy="560634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Our BI and Analytics services help you make the most of your own data, collect and integrate third-party data, and analyze all of it for the benefit of your businesses.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We have unique blend of Data solutions and Basic &amp; Advanced analytics (using AI/ML) to help you setup the complete solution</a:t>
            </a:r>
            <a:endParaRPr lang="en-US" sz="2000" b="1" dirty="0">
              <a:cs typeface="Vani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We will help you: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your Data Collection Process =&gt; </a:t>
            </a:r>
            <a:r>
              <a:rPr lang="en-US" b="1" dirty="0"/>
              <a:t>Reduce Efforts &amp; Reduce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Automated and Interactive Visual Analytics from your data (No manual intervention 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</a:t>
            </a:r>
            <a:r>
              <a:rPr lang="en-US" b="1" dirty="0"/>
              <a:t>Machine Learning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Prediction Models with </a:t>
            </a:r>
            <a:r>
              <a:rPr lang="en-US" b="1" dirty="0"/>
              <a:t>Advanced Analytics</a:t>
            </a:r>
          </a:p>
          <a:p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Most important we have the capability of building custom applications to meet your specific requirements</a:t>
            </a:r>
          </a:p>
          <a:p>
            <a:r>
              <a:rPr lang="en-US" sz="2200" b="1" dirty="0">
                <a:solidFill>
                  <a:schemeClr val="accent1"/>
                </a:solidFill>
                <a:cs typeface="Vani" panose="020B0502040204020203" pitchFamily="34" charset="0"/>
              </a:rPr>
              <a:t>										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9970" y="-11945"/>
            <a:ext cx="7720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  <a:cs typeface="Vani" panose="020B0502040204020203" pitchFamily="34" charset="0"/>
              </a:rPr>
              <a:t>BI and Analytics Offerings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7057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3EC751-AC31-43AB-9E91-E5811914EB8D}"/>
              </a:ext>
            </a:extLst>
          </p:cNvPr>
          <p:cNvGrpSpPr/>
          <p:nvPr/>
        </p:nvGrpSpPr>
        <p:grpSpPr>
          <a:xfrm>
            <a:off x="1626704" y="990600"/>
            <a:ext cx="8951564" cy="5562600"/>
            <a:chOff x="976393" y="1214754"/>
            <a:chExt cx="6970364" cy="4531610"/>
          </a:xfrm>
        </p:grpSpPr>
        <p:sp>
          <p:nvSpPr>
            <p:cNvPr id="217" name="Text Box 16">
              <a:extLst>
                <a:ext uri="{FF2B5EF4-FFF2-40B4-BE49-F238E27FC236}">
                  <a16:creationId xmlns:a16="http://schemas.microsoft.com/office/drawing/2014/main" id="{F386E949-EC23-42B6-8851-167D010E5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4012" y="3739504"/>
              <a:ext cx="1226203" cy="6847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750"/>
                </a:spcAft>
              </a:pPr>
              <a:endParaRPr lang="en-US" sz="900" b="1" dirty="0">
                <a:latin typeface="Calibri" pitchFamily="34" charset="0"/>
              </a:endParaRPr>
            </a:p>
          </p:txBody>
        </p:sp>
        <p:sp>
          <p:nvSpPr>
            <p:cNvPr id="216" name="Text Box 16">
              <a:extLst>
                <a:ext uri="{FF2B5EF4-FFF2-40B4-BE49-F238E27FC236}">
                  <a16:creationId xmlns:a16="http://schemas.microsoft.com/office/drawing/2014/main" id="{F292F750-8D2E-48CB-9026-A2B7F111E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8416" y="4518149"/>
              <a:ext cx="1196639" cy="465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750"/>
                </a:spcAft>
              </a:pPr>
              <a:endParaRPr lang="en-US" sz="900" b="1" dirty="0">
                <a:latin typeface="Calibri" pitchFamily="34" charset="0"/>
              </a:endParaRPr>
            </a:p>
          </p:txBody>
        </p:sp>
        <p:sp>
          <p:nvSpPr>
            <p:cNvPr id="186" name="Text Box 16">
              <a:extLst>
                <a:ext uri="{FF2B5EF4-FFF2-40B4-BE49-F238E27FC236}">
                  <a16:creationId xmlns:a16="http://schemas.microsoft.com/office/drawing/2014/main" id="{A878C2C2-627C-4086-958C-9CBDF4F1B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5553" y="2476304"/>
              <a:ext cx="1388712" cy="442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 defTabSz="685800">
                <a:spcAft>
                  <a:spcPts val="750"/>
                </a:spcAft>
                <a:defRPr/>
              </a:pPr>
              <a:endParaRPr lang="en-US" sz="900" b="1" kern="0" dirty="0"/>
            </a:p>
          </p:txBody>
        </p:sp>
        <p:sp>
          <p:nvSpPr>
            <p:cNvPr id="152" name="Text Box 17">
              <a:extLst>
                <a:ext uri="{FF2B5EF4-FFF2-40B4-BE49-F238E27FC236}">
                  <a16:creationId xmlns:a16="http://schemas.microsoft.com/office/drawing/2014/main" id="{79D8A608-FC07-4902-B910-65F5D281E3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31542" y="3270330"/>
              <a:ext cx="642053" cy="218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MS SSIS</a:t>
              </a:r>
            </a:p>
          </p:txBody>
        </p:sp>
        <p:pic>
          <p:nvPicPr>
            <p:cNvPr id="76" name="Picture 20" descr="ETL">
              <a:extLst>
                <a:ext uri="{FF2B5EF4-FFF2-40B4-BE49-F238E27FC236}">
                  <a16:creationId xmlns:a16="http://schemas.microsoft.com/office/drawing/2014/main" id="{D8D4F1BF-0331-418B-9F0F-9F86BEF08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431823" y="3243606"/>
              <a:ext cx="808514" cy="41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0" descr="ETL">
              <a:extLst>
                <a:ext uri="{FF2B5EF4-FFF2-40B4-BE49-F238E27FC236}">
                  <a16:creationId xmlns:a16="http://schemas.microsoft.com/office/drawing/2014/main" id="{75A565E4-ED22-48E5-B983-ABE2196DA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880054" y="3309059"/>
              <a:ext cx="915377" cy="334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6">
              <a:extLst>
                <a:ext uri="{FF2B5EF4-FFF2-40B4-BE49-F238E27FC236}">
                  <a16:creationId xmlns:a16="http://schemas.microsoft.com/office/drawing/2014/main" id="{3FD0380D-4901-4695-BB7E-244287CD0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0215" y="1863915"/>
              <a:ext cx="6743342" cy="543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750"/>
                </a:spcAft>
              </a:pPr>
              <a:endParaRPr lang="en-US" sz="900" b="1" dirty="0">
                <a:latin typeface="Calibri" pitchFamily="34" charset="0"/>
              </a:endParaRPr>
            </a:p>
          </p:txBody>
        </p:sp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AD0B3C2B-A7B6-4AF8-A8DA-AAAFF2ACFC64}"/>
                </a:ext>
              </a:extLst>
            </p:cNvPr>
            <p:cNvGraphicFramePr/>
            <p:nvPr>
              <p:extLst/>
            </p:nvPr>
          </p:nvGraphicFramePr>
          <p:xfrm>
            <a:off x="1100152" y="1214754"/>
            <a:ext cx="6825506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 Box 16">
              <a:extLst>
                <a:ext uri="{FF2B5EF4-FFF2-40B4-BE49-F238E27FC236}">
                  <a16:creationId xmlns:a16="http://schemas.microsoft.com/office/drawing/2014/main" id="{B92FA135-B6D1-44EB-A5C6-66D4D323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5254" y="3717786"/>
              <a:ext cx="4778305" cy="706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fr-FR"/>
              </a:defPPr>
              <a:lvl1pPr>
                <a:spcAft>
                  <a:spcPts val="1000"/>
                </a:spcAft>
                <a:defRPr sz="105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defRPr>
              </a:lvl1pPr>
            </a:lstStyle>
            <a:p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 Box 16">
              <a:extLst>
                <a:ext uri="{FF2B5EF4-FFF2-40B4-BE49-F238E27FC236}">
                  <a16:creationId xmlns:a16="http://schemas.microsoft.com/office/drawing/2014/main" id="{91B3C2F9-56F8-42AB-A4F0-CD3BA39BF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0336" y="5010726"/>
              <a:ext cx="4018761" cy="644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fr-FR"/>
              </a:defPPr>
              <a:lvl1pPr>
                <a:spcAft>
                  <a:spcPts val="1000"/>
                </a:spcAft>
                <a:defRPr sz="105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defRPr>
              </a:lvl1pPr>
            </a:lstStyle>
            <a:p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 Box 16">
              <a:extLst>
                <a:ext uri="{FF2B5EF4-FFF2-40B4-BE49-F238E27FC236}">
                  <a16:creationId xmlns:a16="http://schemas.microsoft.com/office/drawing/2014/main" id="{E31B9D04-E0DC-4D95-8405-89BB7098B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9465" y="2495464"/>
              <a:ext cx="3162811" cy="4152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 defTabSz="685800">
                <a:spcAft>
                  <a:spcPts val="750"/>
                </a:spcAft>
                <a:defRPr/>
              </a:pPr>
              <a:endParaRPr lang="en-US" sz="900" b="1" kern="0" dirty="0"/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FBA4498C-A606-4699-81F7-CDB9CAF1B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251" y="5006961"/>
              <a:ext cx="825403" cy="648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fr-FR"/>
              </a:defPPr>
              <a:lvl1pPr>
                <a:spcAft>
                  <a:spcPts val="1000"/>
                </a:spcAft>
                <a:defRPr sz="105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defRPr>
              </a:lvl1pPr>
            </a:lstStyle>
            <a:p>
              <a:endParaRPr 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5B1BCB69-9E1C-4EA6-933C-63AD1D36B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49344" y="2099128"/>
              <a:ext cx="285382" cy="29402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17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6B250126-2B6F-4FCC-8FEC-3C0C44C65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36125" y="2098293"/>
              <a:ext cx="278495" cy="28734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18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C2059242-48A6-48BC-AF72-7B25A1D0D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36778" y="2088157"/>
              <a:ext cx="278495" cy="31030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D4A029EE-4A7C-41D6-B80E-E0F6BFA47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9465" y="3048073"/>
              <a:ext cx="3162811" cy="442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685800">
                <a:spcAft>
                  <a:spcPts val="750"/>
                </a:spcAft>
                <a:defRPr/>
              </a:pPr>
              <a:endParaRPr lang="en-US" sz="900" b="1" kern="0" dirty="0"/>
            </a:p>
          </p:txBody>
        </p:sp>
        <p:sp>
          <p:nvSpPr>
            <p:cNvPr id="23" name="Can 33">
              <a:extLst>
                <a:ext uri="{FF2B5EF4-FFF2-40B4-BE49-F238E27FC236}">
                  <a16:creationId xmlns:a16="http://schemas.microsoft.com/office/drawing/2014/main" id="{5D983313-FE0F-41D8-8389-5D0E3A3A5AAC}"/>
                </a:ext>
              </a:extLst>
            </p:cNvPr>
            <p:cNvSpPr/>
            <p:nvPr/>
          </p:nvSpPr>
          <p:spPr bwMode="auto">
            <a:xfrm>
              <a:off x="3201694" y="3117376"/>
              <a:ext cx="1729172" cy="281300"/>
            </a:xfrm>
            <a:prstGeom prst="can">
              <a:avLst>
                <a:gd name="adj" fmla="val 3728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hangingPunct="0">
                <a:defRPr/>
              </a:pPr>
              <a:endParaRPr lang="en-US" sz="9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83E1AAB5-238C-4C7D-B77F-1214B74F3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354" y="3255721"/>
              <a:ext cx="1399220" cy="68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Enterprise DataWarehouse</a:t>
              </a:r>
              <a:endParaRPr lang="en-US" sz="900" b="1" kern="0" dirty="0"/>
            </a:p>
          </p:txBody>
        </p:sp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7B45B55C-0B92-4164-9A81-772435F7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3259" y="5107632"/>
              <a:ext cx="443001" cy="454915"/>
            </a:xfrm>
            <a:prstGeom prst="flowChartMagneticDisk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MDM</a:t>
              </a:r>
            </a:p>
          </p:txBody>
        </p:sp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353782EF-6F21-42DC-A3F9-2060E6ED9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372" y="5093786"/>
              <a:ext cx="501367" cy="490936"/>
            </a:xfrm>
            <a:prstGeom prst="flowChartPunchedCard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kern="0" dirty="0">
                  <a:latin typeface="Calibri" pitchFamily="34" charset="0"/>
                  <a:cs typeface="Calibri" pitchFamily="34" charset="0"/>
                </a:rPr>
                <a:t>Flat files</a:t>
              </a: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6F39174B-F6EF-4ACD-A714-50F74A379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450" y="5070939"/>
              <a:ext cx="558258" cy="513783"/>
            </a:xfrm>
            <a:prstGeom prst="flowChartMagneticDisk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kern="0" dirty="0">
                  <a:latin typeface="Calibri" pitchFamily="34" charset="0"/>
                  <a:cs typeface="Calibri" pitchFamily="34" charset="0"/>
                </a:rPr>
                <a:t>Avaya (IVR)</a:t>
              </a:r>
            </a:p>
          </p:txBody>
        </p:sp>
        <p:sp>
          <p:nvSpPr>
            <p:cNvPr id="30" name="AutoShape 7">
              <a:extLst>
                <a:ext uri="{FF2B5EF4-FFF2-40B4-BE49-F238E27FC236}">
                  <a16:creationId xmlns:a16="http://schemas.microsoft.com/office/drawing/2014/main" id="{7E7EDD34-FE4E-478B-AB39-2F7F6DC61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305" y="5070939"/>
              <a:ext cx="517289" cy="513783"/>
            </a:xfrm>
            <a:prstGeom prst="flowChartMagneticDisk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kern="0" dirty="0">
                  <a:latin typeface="Calibri" pitchFamily="34" charset="0"/>
                  <a:cs typeface="Calibri" pitchFamily="34" charset="0"/>
                </a:rPr>
                <a:t>SAP (ERP)</a:t>
              </a:r>
            </a:p>
          </p:txBody>
        </p:sp>
        <p:sp>
          <p:nvSpPr>
            <p:cNvPr id="31" name="AutoShape 7">
              <a:extLst>
                <a:ext uri="{FF2B5EF4-FFF2-40B4-BE49-F238E27FC236}">
                  <a16:creationId xmlns:a16="http://schemas.microsoft.com/office/drawing/2014/main" id="{73C91964-0D6A-4483-AD05-7FD663456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624" y="5076792"/>
              <a:ext cx="458711" cy="513783"/>
            </a:xfrm>
            <a:prstGeom prst="flowChartMagneticDisk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kern="0" dirty="0">
                  <a:latin typeface="Calibri" pitchFamily="34" charset="0"/>
                  <a:cs typeface="Calibri" pitchFamily="34" charset="0"/>
                </a:rPr>
                <a:t>CRM</a:t>
              </a:r>
            </a:p>
          </p:txBody>
        </p:sp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F85E7F3B-688B-4C38-8041-87741B994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72" y="5081188"/>
              <a:ext cx="458711" cy="503534"/>
            </a:xfrm>
            <a:prstGeom prst="flowChartMagneticDisk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kern="0" dirty="0">
                  <a:latin typeface="Calibri" pitchFamily="34" charset="0"/>
                  <a:cs typeface="Calibri" pitchFamily="34" charset="0"/>
                </a:rPr>
                <a:t>New Source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B2EDA8-5B54-4239-B051-7B05D331FFDE}"/>
                </a:ext>
              </a:extLst>
            </p:cNvPr>
            <p:cNvSpPr/>
            <p:nvPr/>
          </p:nvSpPr>
          <p:spPr>
            <a:xfrm>
              <a:off x="3212444" y="5038827"/>
              <a:ext cx="172917" cy="19266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9F39C99-6FFD-4829-966E-F413A40C61ED}"/>
                </a:ext>
              </a:extLst>
            </p:cNvPr>
            <p:cNvSpPr/>
            <p:nvPr/>
          </p:nvSpPr>
          <p:spPr>
            <a:xfrm>
              <a:off x="3968528" y="5037323"/>
              <a:ext cx="172917" cy="19266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5E74A6A-D09D-4E41-B503-077CA67207C6}"/>
                </a:ext>
              </a:extLst>
            </p:cNvPr>
            <p:cNvSpPr/>
            <p:nvPr/>
          </p:nvSpPr>
          <p:spPr>
            <a:xfrm>
              <a:off x="1692999" y="5037323"/>
              <a:ext cx="172917" cy="19266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3D0A267-3363-4558-94C5-53248F4BEC05}"/>
                </a:ext>
              </a:extLst>
            </p:cNvPr>
            <p:cNvSpPr/>
            <p:nvPr/>
          </p:nvSpPr>
          <p:spPr>
            <a:xfrm>
              <a:off x="4767719" y="5049762"/>
              <a:ext cx="172917" cy="19266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4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BC13D29-9A76-4EE6-BB27-316FECCEB649}"/>
                </a:ext>
              </a:extLst>
            </p:cNvPr>
            <p:cNvGrpSpPr/>
            <p:nvPr/>
          </p:nvGrpSpPr>
          <p:grpSpPr>
            <a:xfrm>
              <a:off x="5426690" y="5058947"/>
              <a:ext cx="172917" cy="234683"/>
              <a:chOff x="11073680" y="3722885"/>
              <a:chExt cx="230556" cy="32413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FFC8F6D-314A-4B01-BAD9-AEF8E1E936BB}"/>
                  </a:ext>
                </a:extLst>
              </p:cNvPr>
              <p:cNvSpPr/>
              <p:nvPr/>
            </p:nvSpPr>
            <p:spPr>
              <a:xfrm>
                <a:off x="11073680" y="3722885"/>
                <a:ext cx="230556" cy="25689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 Box 17">
                <a:extLst>
                  <a:ext uri="{FF2B5EF4-FFF2-40B4-BE49-F238E27FC236}">
                    <a16:creationId xmlns:a16="http://schemas.microsoft.com/office/drawing/2014/main" id="{7C75BF95-B31C-4870-8830-94A90C4E13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73680" y="3790125"/>
                <a:ext cx="230556" cy="256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defTabSz="685800">
                  <a:spcAft>
                    <a:spcPts val="750"/>
                  </a:spcAft>
                  <a:defRPr/>
                </a:pPr>
                <a:r>
                  <a:rPr lang="en-US" sz="900" b="1" kern="0" dirty="0">
                    <a:latin typeface="Calibri" pitchFamily="34" charset="0"/>
                  </a:rPr>
                  <a:t>5</a:t>
                </a:r>
                <a:endParaRPr lang="en-US" sz="900" b="1" kern="0" dirty="0"/>
              </a:p>
            </p:txBody>
          </p:sp>
        </p:grpSp>
        <p:sp>
          <p:nvSpPr>
            <p:cNvPr id="47" name="Text Box 17">
              <a:extLst>
                <a:ext uri="{FF2B5EF4-FFF2-40B4-BE49-F238E27FC236}">
                  <a16:creationId xmlns:a16="http://schemas.microsoft.com/office/drawing/2014/main" id="{A5F8191C-5550-45EA-934D-1FDECDA30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38859" y="2629267"/>
              <a:ext cx="420355" cy="1527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sz="105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REPORTS</a:t>
              </a:r>
            </a:p>
          </p:txBody>
        </p:sp>
        <p:sp>
          <p:nvSpPr>
            <p:cNvPr id="48" name="Text Box 17">
              <a:extLst>
                <a:ext uri="{FF2B5EF4-FFF2-40B4-BE49-F238E27FC236}">
                  <a16:creationId xmlns:a16="http://schemas.microsoft.com/office/drawing/2014/main" id="{25B95E8B-50CF-4389-AB4D-68B2E52DB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41638" y="3179091"/>
              <a:ext cx="452510" cy="1904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EDW</a:t>
              </a: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1E18AC9E-DE6F-4F84-A498-65FD0008A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43990" y="2041296"/>
              <a:ext cx="545494" cy="1865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BUSINESS</a:t>
              </a:r>
              <a:endParaRPr lang="en-US" sz="900" b="1" kern="0" dirty="0"/>
            </a:p>
          </p:txBody>
        </p:sp>
        <p:sp>
          <p:nvSpPr>
            <p:cNvPr id="55" name="Text Box 17">
              <a:extLst>
                <a:ext uri="{FF2B5EF4-FFF2-40B4-BE49-F238E27FC236}">
                  <a16:creationId xmlns:a16="http://schemas.microsoft.com/office/drawing/2014/main" id="{39D843EA-D614-493D-829C-62DEBE63B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268891" y="5222321"/>
              <a:ext cx="639468" cy="208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56" name="Text Box 17">
              <a:extLst>
                <a:ext uri="{FF2B5EF4-FFF2-40B4-BE49-F238E27FC236}">
                  <a16:creationId xmlns:a16="http://schemas.microsoft.com/office/drawing/2014/main" id="{6774984B-38B6-410F-8420-21C54212F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38944" y="5233798"/>
              <a:ext cx="639468" cy="193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D0322EC-0EB1-4B37-8EB8-1A684281D7DD}"/>
                </a:ext>
              </a:extLst>
            </p:cNvPr>
            <p:cNvSpPr/>
            <p:nvPr/>
          </p:nvSpPr>
          <p:spPr>
            <a:xfrm>
              <a:off x="2402354" y="5076980"/>
              <a:ext cx="172917" cy="19266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</a:t>
              </a:r>
            </a:p>
          </p:txBody>
        </p: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37EF4B8-21FC-45DA-A0D7-22B2FD1F2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739" y="3012158"/>
              <a:ext cx="495995" cy="50647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B36050CD-0329-4FED-8658-AC5FB81CC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586164" y="2099393"/>
              <a:ext cx="295457" cy="29794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FA96AC6-E0EB-42D3-BE0E-1EF59A3D5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214" y="2462810"/>
              <a:ext cx="0" cy="52271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9F541BF-4EFA-4949-BC0E-0141ECD1DCD6}"/>
                </a:ext>
              </a:extLst>
            </p:cNvPr>
            <p:cNvCxnSpPr>
              <a:cxnSpLocks/>
            </p:cNvCxnSpPr>
            <p:nvPr/>
          </p:nvCxnSpPr>
          <p:spPr>
            <a:xfrm>
              <a:off x="1501789" y="2455183"/>
              <a:ext cx="0" cy="53034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A4A6885-A070-47BC-B4FF-EB62726012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48" y="5330662"/>
              <a:ext cx="503276" cy="442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E523B8-396D-48C6-B36C-4B65925F6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7945" y="3529279"/>
              <a:ext cx="12725" cy="1797795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9">
              <a:extLst>
                <a:ext uri="{FF2B5EF4-FFF2-40B4-BE49-F238E27FC236}">
                  <a16:creationId xmlns:a16="http://schemas.microsoft.com/office/drawing/2014/main" id="{3214E38E-2823-407B-9799-5CC1583CA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06" y="2515578"/>
              <a:ext cx="741137" cy="395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10">
              <a:extLst>
                <a:ext uri="{FF2B5EF4-FFF2-40B4-BE49-F238E27FC236}">
                  <a16:creationId xmlns:a16="http://schemas.microsoft.com/office/drawing/2014/main" id="{435C0C2D-82DE-46A3-B62D-40415FEEE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789" y="2515343"/>
              <a:ext cx="698583" cy="390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11">
              <a:extLst>
                <a:ext uri="{FF2B5EF4-FFF2-40B4-BE49-F238E27FC236}">
                  <a16:creationId xmlns:a16="http://schemas.microsoft.com/office/drawing/2014/main" id="{3206254F-D071-4D67-8097-713EC70DE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876" y="2526863"/>
              <a:ext cx="894808" cy="366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0433718E-EEAE-4518-BCDC-322B60051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929" y="3349152"/>
              <a:ext cx="389648" cy="9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9945A213-0DD7-4302-8247-B4D8D8092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45015" y="2089352"/>
              <a:ext cx="295457" cy="30452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98" name="Text Box 17">
              <a:extLst>
                <a:ext uri="{FF2B5EF4-FFF2-40B4-BE49-F238E27FC236}">
                  <a16:creationId xmlns:a16="http://schemas.microsoft.com/office/drawing/2014/main" id="{847F6C3A-8CDE-4770-A562-81CF74212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536" y="1868514"/>
              <a:ext cx="4404413" cy="1724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INTRANET PORTAL</a:t>
              </a:r>
              <a:endParaRPr lang="en-US" sz="900" b="1" kern="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425A64F-8D72-463D-8884-55BA237F7F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37861" y="1811048"/>
              <a:ext cx="0" cy="3908321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3E76C73-3DD3-4253-8278-983FE5D59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381" y="2818962"/>
              <a:ext cx="0" cy="29044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03D5BE5-BAD3-4E71-BBA5-C246A95A5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381" y="2332908"/>
              <a:ext cx="0" cy="29044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46BA97A-6571-4686-BC24-F979D3E5A5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6506" y="1811048"/>
              <a:ext cx="5885" cy="3935316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53F2E0-46F4-4DFD-AE67-1DE4D2AAA7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8199" y="1811048"/>
              <a:ext cx="6958558" cy="249"/>
            </a:xfrm>
            <a:prstGeom prst="line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864DDDD-CC09-4785-BFEA-B78E51C555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8438" y="5006961"/>
              <a:ext cx="0" cy="639468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2F282C3-6696-4F9C-900E-6CC7ACE8CF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32595" y="5006961"/>
              <a:ext cx="0" cy="639468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2F0E302-D535-460C-8F4B-95D0FDB91D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91867" y="5015546"/>
              <a:ext cx="0" cy="639468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65F693B-0876-44AB-8F1B-E529F43B15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72684" y="4997757"/>
              <a:ext cx="0" cy="639468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5397D96-ED9B-4F0B-A782-16F0F64698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6393" y="5719369"/>
              <a:ext cx="6970364" cy="26995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Text Box 17">
              <a:extLst>
                <a:ext uri="{FF2B5EF4-FFF2-40B4-BE49-F238E27FC236}">
                  <a16:creationId xmlns:a16="http://schemas.microsoft.com/office/drawing/2014/main" id="{D27FC6DC-9F15-4203-971B-FD176CD88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535479" y="2036317"/>
              <a:ext cx="525968" cy="177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USER</a:t>
              </a:r>
              <a:endParaRPr lang="en-US" sz="900" b="1" kern="0" dirty="0"/>
            </a:p>
          </p:txBody>
        </p:sp>
        <p:sp>
          <p:nvSpPr>
            <p:cNvPr id="133" name="Text Box 17">
              <a:extLst>
                <a:ext uri="{FF2B5EF4-FFF2-40B4-BE49-F238E27FC236}">
                  <a16:creationId xmlns:a16="http://schemas.microsoft.com/office/drawing/2014/main" id="{ABB8DC6E-FC1C-46A1-85E6-E7259611A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299587" y="3160614"/>
              <a:ext cx="442360" cy="218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SQL SERVER</a:t>
              </a:r>
            </a:p>
          </p:txBody>
        </p:sp>
        <p:sp>
          <p:nvSpPr>
            <p:cNvPr id="134" name="Text Box 16">
              <a:extLst>
                <a:ext uri="{FF2B5EF4-FFF2-40B4-BE49-F238E27FC236}">
                  <a16:creationId xmlns:a16="http://schemas.microsoft.com/office/drawing/2014/main" id="{21578903-2D02-4F94-9F8B-8F7103977D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792" y="4518150"/>
              <a:ext cx="4778305" cy="435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750"/>
                </a:spcAft>
              </a:pPr>
              <a:endParaRPr lang="en-US" sz="900" b="1" dirty="0">
                <a:latin typeface="Calibri" pitchFamily="34" charset="0"/>
              </a:endParaRPr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025DA205-D1A7-4216-96B8-07CDB19D3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12544" y="4594408"/>
              <a:ext cx="132159" cy="135096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D80E83A-E49A-4340-81C7-43813B36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14869" y="4559924"/>
              <a:ext cx="132159" cy="135096"/>
            </a:xfrm>
            <a:prstGeom prst="rect">
              <a:avLst/>
            </a:prstGeom>
          </p:spPr>
        </p:pic>
        <p:sp>
          <p:nvSpPr>
            <p:cNvPr id="151" name="Text Box 17">
              <a:extLst>
                <a:ext uri="{FF2B5EF4-FFF2-40B4-BE49-F238E27FC236}">
                  <a16:creationId xmlns:a16="http://schemas.microsoft.com/office/drawing/2014/main" id="{E375BA40-3DF0-4D55-96A5-4364BEEF2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25412" y="3247415"/>
              <a:ext cx="666347" cy="2334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MS SSIS</a:t>
              </a:r>
            </a:p>
          </p:txBody>
        </p:sp>
        <p:sp>
          <p:nvSpPr>
            <p:cNvPr id="153" name="Text Box 17">
              <a:extLst>
                <a:ext uri="{FF2B5EF4-FFF2-40B4-BE49-F238E27FC236}">
                  <a16:creationId xmlns:a16="http://schemas.microsoft.com/office/drawing/2014/main" id="{1F3E244E-7288-4B52-A971-7FE685F27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305683" y="2584170"/>
              <a:ext cx="422963" cy="218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MS SSRS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4E64805-BEC7-4EE7-9CC4-97A2FDE37278}"/>
                </a:ext>
              </a:extLst>
            </p:cNvPr>
            <p:cNvSpPr txBox="1"/>
            <p:nvPr/>
          </p:nvSpPr>
          <p:spPr>
            <a:xfrm>
              <a:off x="2641623" y="3041696"/>
              <a:ext cx="1073294" cy="18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000">
                  <a:solidFill>
                    <a:schemeClr val="bg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Conform Dimension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F5FB40-A203-46BF-ADF7-E6C85A3BB8EC}"/>
                </a:ext>
              </a:extLst>
            </p:cNvPr>
            <p:cNvSpPr txBox="1"/>
            <p:nvPr/>
          </p:nvSpPr>
          <p:spPr>
            <a:xfrm>
              <a:off x="4617125" y="3045120"/>
              <a:ext cx="891446" cy="18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000">
                  <a:solidFill>
                    <a:schemeClr val="bg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Facts/Measures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1551DD-5229-493B-9C63-00304C1A47F9}"/>
                </a:ext>
              </a:extLst>
            </p:cNvPr>
            <p:cNvSpPr txBox="1"/>
            <p:nvPr/>
          </p:nvSpPr>
          <p:spPr>
            <a:xfrm>
              <a:off x="2640241" y="3315200"/>
              <a:ext cx="665891" cy="18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000">
                  <a:solidFill>
                    <a:schemeClr val="bg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Data Marts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675184B-D83C-489D-A964-C0A449E33DD5}"/>
                </a:ext>
              </a:extLst>
            </p:cNvPr>
            <p:cNvSpPr txBox="1"/>
            <p:nvPr/>
          </p:nvSpPr>
          <p:spPr>
            <a:xfrm>
              <a:off x="4745158" y="3297151"/>
              <a:ext cx="735475" cy="18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000">
                  <a:solidFill>
                    <a:schemeClr val="bg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Star Schema</a:t>
              </a:r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80583529-0744-4358-A7FE-B28F17D61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1789" y="4590107"/>
              <a:ext cx="370949" cy="316185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BDFA448C-F6D9-4477-B860-B8880C7BE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65055" y="4590107"/>
              <a:ext cx="370949" cy="316185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8CB1DA7-7745-4E44-B657-4644F063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36701" y="4590106"/>
              <a:ext cx="208499" cy="312893"/>
            </a:xfrm>
            <a:prstGeom prst="rect">
              <a:avLst/>
            </a:prstGeom>
          </p:spPr>
        </p:pic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1C3A4E1-6F36-44FF-AA41-C2A8C8CC3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3754" y="4825576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7F59DF74-5910-4774-A463-3457A2AB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43483" y="4582657"/>
              <a:ext cx="208499" cy="312893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04BF9FF3-DF34-4DC7-8F41-0F590C8F1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42975" y="4577496"/>
              <a:ext cx="208499" cy="312893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C747C85-C180-4DEA-8642-C3D3C32AD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96608" y="4587240"/>
              <a:ext cx="208499" cy="312893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E0E50B1-9109-4780-A9D7-4940C2EC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30867" y="4582343"/>
              <a:ext cx="208499" cy="312893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5E61F91C-C602-4F53-91C5-7B9A6DA24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17743" y="4583731"/>
              <a:ext cx="208499" cy="312893"/>
            </a:xfrm>
            <a:prstGeom prst="rect">
              <a:avLst/>
            </a:prstGeom>
          </p:spPr>
        </p:pic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E99FFC0-7F08-418D-906B-6746143FB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733" y="4813127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7248656-44C3-4529-ADC0-641574F1E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5579" y="4825576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B9B6A37-CCCF-4723-883D-8CED1810B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1717" y="4813127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F37FCEB0-2A09-40BC-B465-7FD97FB4A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3549" y="4814704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95F06616-0677-49AB-82A1-FB1462DD0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4387" y="4813127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 Box 17">
              <a:extLst>
                <a:ext uri="{FF2B5EF4-FFF2-40B4-BE49-F238E27FC236}">
                  <a16:creationId xmlns:a16="http://schemas.microsoft.com/office/drawing/2014/main" id="{57D674D3-C439-4BD5-9F59-52620BFF3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583" y="1868513"/>
              <a:ext cx="1995472" cy="164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MS EXCEL – Adhoc Analysis</a:t>
              </a:r>
              <a:endParaRPr lang="en-US" sz="900" b="1" kern="0" dirty="0"/>
            </a:p>
          </p:txBody>
        </p:sp>
        <p:pic>
          <p:nvPicPr>
            <p:cNvPr id="170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408B39E3-56DB-4B0A-A0F0-D4AA7667F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179081" y="2117381"/>
              <a:ext cx="285382" cy="27577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171" name="Picture 4" descr="http://www.callup.net/userfiles/image/Support/support.jpg">
              <a:extLst>
                <a:ext uri="{FF2B5EF4-FFF2-40B4-BE49-F238E27FC236}">
                  <a16:creationId xmlns:a16="http://schemas.microsoft.com/office/drawing/2014/main" id="{EB4578C6-E1AE-4702-8D8C-194C4C29B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748231" y="2114562"/>
              <a:ext cx="285382" cy="26757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1A9298A0-202D-4526-B8DD-356592CE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26707" y="4528735"/>
              <a:ext cx="517069" cy="435299"/>
            </a:xfrm>
            <a:prstGeom prst="rect">
              <a:avLst/>
            </a:prstGeom>
          </p:spPr>
        </p:pic>
        <p:sp>
          <p:nvSpPr>
            <p:cNvPr id="175" name="Text Box 17">
              <a:extLst>
                <a:ext uri="{FF2B5EF4-FFF2-40B4-BE49-F238E27FC236}">
                  <a16:creationId xmlns:a16="http://schemas.microsoft.com/office/drawing/2014/main" id="{A4A6E6AB-1A0F-44AC-8364-E4359BE48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569271" y="4669092"/>
              <a:ext cx="475937" cy="1740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Archived</a:t>
              </a:r>
            </a:p>
          </p:txBody>
        </p:sp>
        <p:sp>
          <p:nvSpPr>
            <p:cNvPr id="179" name="Text Box 16">
              <a:extLst>
                <a:ext uri="{FF2B5EF4-FFF2-40B4-BE49-F238E27FC236}">
                  <a16:creationId xmlns:a16="http://schemas.microsoft.com/office/drawing/2014/main" id="{CB03176A-B28B-465D-AAB3-2665DE8AA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569" y="3067715"/>
              <a:ext cx="1426623" cy="442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685800">
                <a:spcAft>
                  <a:spcPts val="750"/>
                </a:spcAft>
                <a:defRPr/>
              </a:pPr>
              <a:endParaRPr lang="en-US" sz="900" b="1" kern="0" dirty="0"/>
            </a:p>
          </p:txBody>
        </p:sp>
        <p:sp>
          <p:nvSpPr>
            <p:cNvPr id="180" name="Text Box 17">
              <a:extLst>
                <a:ext uri="{FF2B5EF4-FFF2-40B4-BE49-F238E27FC236}">
                  <a16:creationId xmlns:a16="http://schemas.microsoft.com/office/drawing/2014/main" id="{E56DB92E-BA8D-452B-97C4-2D252AAF6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598239" y="3212112"/>
              <a:ext cx="422963" cy="1474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MS SSAS</a:t>
              </a:r>
            </a:p>
          </p:txBody>
        </p:sp>
        <p:sp>
          <p:nvSpPr>
            <p:cNvPr id="181" name="Text Box 17">
              <a:extLst>
                <a:ext uri="{FF2B5EF4-FFF2-40B4-BE49-F238E27FC236}">
                  <a16:creationId xmlns:a16="http://schemas.microsoft.com/office/drawing/2014/main" id="{3EB233F4-89B1-4512-8A60-49EE579AE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373630" y="3200718"/>
              <a:ext cx="452510" cy="181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 defTabSz="685800">
                <a:spcAft>
                  <a:spcPts val="750"/>
                </a:spcAft>
                <a:defRPr/>
              </a:pPr>
              <a:r>
                <a:rPr lang="en-US" sz="900" b="1" kern="0" dirty="0">
                  <a:latin typeface="Calibri" pitchFamily="34" charset="0"/>
                </a:rPr>
                <a:t>OLAP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27FB0575-FC0C-41CC-80B2-CC583B35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006120" y="3071719"/>
              <a:ext cx="385142" cy="444075"/>
            </a:xfrm>
            <a:prstGeom prst="rect">
              <a:avLst/>
            </a:prstGeom>
          </p:spPr>
        </p:pic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51D9483B-28A9-4703-B781-9ABBD5F6DD04}"/>
                </a:ext>
              </a:extLst>
            </p:cNvPr>
            <p:cNvCxnSpPr>
              <a:cxnSpLocks/>
            </p:cNvCxnSpPr>
            <p:nvPr/>
          </p:nvCxnSpPr>
          <p:spPr>
            <a:xfrm>
              <a:off x="5206779" y="3285861"/>
              <a:ext cx="1646127" cy="950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095A2430-B5D6-43A1-B8BF-7ABF07E3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5218" y="2506887"/>
              <a:ext cx="423493" cy="357373"/>
            </a:xfrm>
            <a:prstGeom prst="rect">
              <a:avLst/>
            </a:prstGeom>
          </p:spPr>
        </p:pic>
        <p:sp>
          <p:nvSpPr>
            <p:cNvPr id="187" name="Text Box 17">
              <a:extLst>
                <a:ext uri="{FF2B5EF4-FFF2-40B4-BE49-F238E27FC236}">
                  <a16:creationId xmlns:a16="http://schemas.microsoft.com/office/drawing/2014/main" id="{6BB1946D-4A45-4DEF-9682-6260F9CCD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594966" y="2611145"/>
              <a:ext cx="422963" cy="167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MS EXCEL</a:t>
              </a:r>
            </a:p>
          </p:txBody>
        </p:sp>
        <p:sp>
          <p:nvSpPr>
            <p:cNvPr id="188" name="Text Box 17">
              <a:extLst>
                <a:ext uri="{FF2B5EF4-FFF2-40B4-BE49-F238E27FC236}">
                  <a16:creationId xmlns:a16="http://schemas.microsoft.com/office/drawing/2014/main" id="{EBFD014B-8226-45DF-9EC4-479D57601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411531" y="2588771"/>
              <a:ext cx="432760" cy="2056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sz="105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ANALYSIS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9224CCC-D76E-4DFA-A678-0B5F178B8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2447" y="2826930"/>
              <a:ext cx="0" cy="29044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1BFFFE5-5F57-464F-8B0A-321AE15EA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3405" y="2276497"/>
              <a:ext cx="0" cy="29044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09EF08DF-FA0D-47A2-9F48-562653FD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54049" y="3812334"/>
              <a:ext cx="465289" cy="548008"/>
            </a:xfrm>
            <a:prstGeom prst="rect">
              <a:avLst/>
            </a:prstGeom>
          </p:spPr>
        </p:pic>
        <p:sp>
          <p:nvSpPr>
            <p:cNvPr id="195" name="Text Box 17">
              <a:extLst>
                <a:ext uri="{FF2B5EF4-FFF2-40B4-BE49-F238E27FC236}">
                  <a16:creationId xmlns:a16="http://schemas.microsoft.com/office/drawing/2014/main" id="{86E4B691-7280-447C-A1E3-F92A2A961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472109" y="3999339"/>
              <a:ext cx="684734" cy="16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SQL Agent</a:t>
              </a:r>
            </a:p>
          </p:txBody>
        </p:sp>
        <p:sp>
          <p:nvSpPr>
            <p:cNvPr id="199" name="Can 14">
              <a:extLst>
                <a:ext uri="{FF2B5EF4-FFF2-40B4-BE49-F238E27FC236}">
                  <a16:creationId xmlns:a16="http://schemas.microsoft.com/office/drawing/2014/main" id="{E036CB88-21DF-40DE-AD1A-98FD8D7ACD37}"/>
                </a:ext>
              </a:extLst>
            </p:cNvPr>
            <p:cNvSpPr/>
            <p:nvPr/>
          </p:nvSpPr>
          <p:spPr bwMode="auto">
            <a:xfrm>
              <a:off x="1754283" y="3804934"/>
              <a:ext cx="4213001" cy="537761"/>
            </a:xfrm>
            <a:prstGeom prst="can">
              <a:avLst>
                <a:gd name="adj" fmla="val 12936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9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0" name="Text Box 17">
              <a:extLst>
                <a:ext uri="{FF2B5EF4-FFF2-40B4-BE49-F238E27FC236}">
                  <a16:creationId xmlns:a16="http://schemas.microsoft.com/office/drawing/2014/main" id="{9CCE7C8C-6976-4C8B-B0DB-8CD06CEFA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235404" y="3966638"/>
              <a:ext cx="706452" cy="208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STAGING</a:t>
              </a:r>
            </a:p>
          </p:txBody>
        </p:sp>
        <p:sp>
          <p:nvSpPr>
            <p:cNvPr id="201" name="AutoShape 7">
              <a:extLst>
                <a:ext uri="{FF2B5EF4-FFF2-40B4-BE49-F238E27FC236}">
                  <a16:creationId xmlns:a16="http://schemas.microsoft.com/office/drawing/2014/main" id="{7D8516DA-6641-418E-BBC0-98A9F942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457" y="3956038"/>
              <a:ext cx="458711" cy="33106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Avaya Staging</a:t>
              </a:r>
            </a:p>
          </p:txBody>
        </p:sp>
        <p:sp>
          <p:nvSpPr>
            <p:cNvPr id="202" name="AutoShape 7">
              <a:extLst>
                <a:ext uri="{FF2B5EF4-FFF2-40B4-BE49-F238E27FC236}">
                  <a16:creationId xmlns:a16="http://schemas.microsoft.com/office/drawing/2014/main" id="{D46A6B8D-D549-40C2-92EE-041F47961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541" y="3956038"/>
              <a:ext cx="453647" cy="33106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ERP Staging</a:t>
              </a:r>
            </a:p>
          </p:txBody>
        </p:sp>
        <p:sp>
          <p:nvSpPr>
            <p:cNvPr id="203" name="AutoShape 7">
              <a:extLst>
                <a:ext uri="{FF2B5EF4-FFF2-40B4-BE49-F238E27FC236}">
                  <a16:creationId xmlns:a16="http://schemas.microsoft.com/office/drawing/2014/main" id="{30E31004-B4E6-4A4E-B982-15631E08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379" y="3956038"/>
              <a:ext cx="458711" cy="33106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Staging</a:t>
              </a:r>
            </a:p>
          </p:txBody>
        </p:sp>
        <p:sp>
          <p:nvSpPr>
            <p:cNvPr id="204" name="AutoShape 7">
              <a:extLst>
                <a:ext uri="{FF2B5EF4-FFF2-40B4-BE49-F238E27FC236}">
                  <a16:creationId xmlns:a16="http://schemas.microsoft.com/office/drawing/2014/main" id="{00979341-09FF-467C-96DC-1BE862AC5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697" y="3956038"/>
              <a:ext cx="458711" cy="33106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dashDot"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New Staging</a:t>
              </a:r>
            </a:p>
          </p:txBody>
        </p:sp>
        <p:sp>
          <p:nvSpPr>
            <p:cNvPr id="205" name="AutoShape 7">
              <a:extLst>
                <a:ext uri="{FF2B5EF4-FFF2-40B4-BE49-F238E27FC236}">
                  <a16:creationId xmlns:a16="http://schemas.microsoft.com/office/drawing/2014/main" id="{4E9444B6-E94A-496B-99E3-D6F16908E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294" y="3945750"/>
              <a:ext cx="406902" cy="33106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MDM Staging</a:t>
              </a:r>
            </a:p>
          </p:txBody>
        </p:sp>
        <p:sp>
          <p:nvSpPr>
            <p:cNvPr id="206" name="AutoShape 7">
              <a:extLst>
                <a:ext uri="{FF2B5EF4-FFF2-40B4-BE49-F238E27FC236}">
                  <a16:creationId xmlns:a16="http://schemas.microsoft.com/office/drawing/2014/main" id="{7F288520-EEA4-4586-974F-D6D60863F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625" y="3956037"/>
              <a:ext cx="458711" cy="33106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spcAft>
                  <a:spcPts val="750"/>
                </a:spcAft>
              </a:pPr>
              <a:r>
                <a:rPr lang="en-US" sz="900" b="1" kern="0" dirty="0">
                  <a:latin typeface="Calibri" pitchFamily="34" charset="0"/>
                </a:rPr>
                <a:t>CRM Staging</a:t>
              </a:r>
            </a:p>
          </p:txBody>
        </p:sp>
        <p:sp>
          <p:nvSpPr>
            <p:cNvPr id="207" name="Text Box 17">
              <a:extLst>
                <a:ext uri="{FF2B5EF4-FFF2-40B4-BE49-F238E27FC236}">
                  <a16:creationId xmlns:a16="http://schemas.microsoft.com/office/drawing/2014/main" id="{D5E0DF56-5583-4BC9-BA3C-0CD59A9DB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25456" y="3963679"/>
              <a:ext cx="678057" cy="218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MS SQL SERVER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525AE3F-4A55-479C-BC64-90FFB5D34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421" y="4303924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F82204D-A108-447E-AC75-C188AC230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7255" y="4301372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D70BA38-E6E8-4651-AD97-ED3DA57CF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796" y="4298089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2792F3E-D6FC-4FC0-8B20-309A5F637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4747" y="4288056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0E805EB-E5A8-4EFA-9E8A-8CBC9D8A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733" y="4294528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021BF0F4-3175-42A8-95D1-13B1E92EE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3754" y="4310104"/>
              <a:ext cx="0" cy="3205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38">
              <a:extLst>
                <a:ext uri="{FF2B5EF4-FFF2-40B4-BE49-F238E27FC236}">
                  <a16:creationId xmlns:a16="http://schemas.microsoft.com/office/drawing/2014/main" id="{794B77B4-9949-478D-B029-27B4655BA3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V="1">
              <a:off x="4288771" y="3256071"/>
              <a:ext cx="597329" cy="949090"/>
            </a:xfrm>
            <a:prstGeom prst="bentConnector3">
              <a:avLst>
                <a:gd name="adj1" fmla="val 61147"/>
              </a:avLst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6EB52412-BD32-445C-99AA-C867442503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2795808" y="2701900"/>
              <a:ext cx="587042" cy="2047145"/>
            </a:xfrm>
            <a:prstGeom prst="bentConnector3">
              <a:avLst>
                <a:gd name="adj1" fmla="val 61342"/>
              </a:avLst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8">
              <a:extLst>
                <a:ext uri="{FF2B5EF4-FFF2-40B4-BE49-F238E27FC236}">
                  <a16:creationId xmlns:a16="http://schemas.microsoft.com/office/drawing/2014/main" id="{F5E322B8-B558-4A8A-A539-DD2E4FA3B6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V="1">
              <a:off x="3909463" y="3635379"/>
              <a:ext cx="597329" cy="190474"/>
            </a:xfrm>
            <a:prstGeom prst="bentConnector3">
              <a:avLst>
                <a:gd name="adj1" fmla="val 62261"/>
              </a:avLst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1044">
              <a:extLst>
                <a:ext uri="{FF2B5EF4-FFF2-40B4-BE49-F238E27FC236}">
                  <a16:creationId xmlns:a16="http://schemas.microsoft.com/office/drawing/2014/main" id="{C8218F4E-9DB9-47A6-A20B-AE90E1669C6B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98950" y="3518181"/>
              <a:ext cx="371069" cy="651134"/>
            </a:xfrm>
            <a:prstGeom prst="bentConnector2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Elbow Connector 38">
              <a:extLst>
                <a:ext uri="{FF2B5EF4-FFF2-40B4-BE49-F238E27FC236}">
                  <a16:creationId xmlns:a16="http://schemas.microsoft.com/office/drawing/2014/main" id="{DC9255FF-009C-4E94-8E55-CF9EB7199A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181649" y="3098039"/>
              <a:ext cx="597330" cy="1265156"/>
            </a:xfrm>
            <a:prstGeom prst="bentConnector3">
              <a:avLst>
                <a:gd name="adj1" fmla="val 62261"/>
              </a:avLst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8">
              <a:extLst>
                <a:ext uri="{FF2B5EF4-FFF2-40B4-BE49-F238E27FC236}">
                  <a16:creationId xmlns:a16="http://schemas.microsoft.com/office/drawing/2014/main" id="{67DCB755-AED2-4520-9EDB-E04260C4BF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532686" y="3449079"/>
              <a:ext cx="597331" cy="563078"/>
            </a:xfrm>
            <a:prstGeom prst="bentConnector3">
              <a:avLst>
                <a:gd name="adj1" fmla="val 62261"/>
              </a:avLst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6531FF2-9631-40CE-AA7E-50AB3057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50512" y="3739504"/>
              <a:ext cx="132159" cy="135096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0169DFC-79FF-4655-9B1C-3E82E0EA1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52117" y="3727351"/>
              <a:ext cx="132159" cy="135096"/>
            </a:xfrm>
            <a:prstGeom prst="rect">
              <a:avLst/>
            </a:prstGeom>
          </p:spPr>
        </p:pic>
        <p:sp>
          <p:nvSpPr>
            <p:cNvPr id="218" name="Text Box 17">
              <a:extLst>
                <a:ext uri="{FF2B5EF4-FFF2-40B4-BE49-F238E27FC236}">
                  <a16:creationId xmlns:a16="http://schemas.microsoft.com/office/drawing/2014/main" id="{8DA05510-6AD4-4025-A296-FCD5EAE3D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247963" y="4001416"/>
              <a:ext cx="684734" cy="16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Jobs Scheduling</a:t>
              </a:r>
            </a:p>
          </p:txBody>
        </p:sp>
        <p:sp>
          <p:nvSpPr>
            <p:cNvPr id="301" name="Text Box 17">
              <a:extLst>
                <a:ext uri="{FF2B5EF4-FFF2-40B4-BE49-F238E27FC236}">
                  <a16:creationId xmlns:a16="http://schemas.microsoft.com/office/drawing/2014/main" id="{6EA29AA5-CCA9-484F-8031-4E94A8AF6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375290" y="4664538"/>
              <a:ext cx="433698" cy="1840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>
              <a:defPPr>
                <a:defRPr lang="fr-FR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050" i="0" u="none" strike="noStrike" kern="0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itchFamily="34" charset="0"/>
                </a:defRPr>
              </a:lvl1pPr>
            </a:lstStyle>
            <a:p>
              <a:r>
                <a:rPr lang="en-US" sz="900" b="1" dirty="0">
                  <a:solidFill>
                    <a:schemeClr val="tx1"/>
                  </a:solidFill>
                </a:rPr>
                <a:t>Archived</a:t>
              </a:r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A3CAA322-2895-4116-90AF-BCBFA9C2F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3312" y="4750857"/>
              <a:ext cx="648242" cy="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A66B4AC0-99A0-40FE-91EB-DD40D60A7A25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 flipH="1">
              <a:off x="5939407" y="4115018"/>
              <a:ext cx="844532" cy="655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le 4">
            <a:extLst>
              <a:ext uri="{FF2B5EF4-FFF2-40B4-BE49-F238E27FC236}">
                <a16:creationId xmlns:a16="http://schemas.microsoft.com/office/drawing/2014/main" id="{FD096211-44B1-4867-B743-33EE88437504}"/>
              </a:ext>
            </a:extLst>
          </p:cNvPr>
          <p:cNvSpPr txBox="1">
            <a:spLocks/>
          </p:cNvSpPr>
          <p:nvPr/>
        </p:nvSpPr>
        <p:spPr bwMode="auto">
          <a:xfrm>
            <a:off x="2891805" y="129603"/>
            <a:ext cx="6553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accent1"/>
                </a:solidFill>
                <a:latin typeface="+mj-lt"/>
                <a:ea typeface="+mj-ea"/>
                <a:cs typeface="Vani" panose="020B0502040204020203" pitchFamily="34" charset="0"/>
              </a:defRPr>
            </a:lvl1pPr>
            <a:lvl2pPr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2pPr>
            <a:lvl3pPr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3pPr>
            <a:lvl4pPr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4pPr>
            <a:lvl5pPr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94665"/>
                </a:solidFill>
                <a:latin typeface="Helvetica" pitchFamily="34" charset="0"/>
              </a:defRPr>
            </a:lvl9pPr>
          </a:lstStyle>
          <a:p>
            <a:r>
              <a:rPr lang="en-IN" dirty="0"/>
              <a:t>High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50137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DFBA61-03AD-44D1-A535-DCCA8B6A1923}"/>
              </a:ext>
            </a:extLst>
          </p:cNvPr>
          <p:cNvSpPr txBox="1">
            <a:spLocks/>
          </p:cNvSpPr>
          <p:nvPr/>
        </p:nvSpPr>
        <p:spPr>
          <a:xfrm>
            <a:off x="115954" y="77263"/>
            <a:ext cx="8855326" cy="1162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Power</a:t>
            </a:r>
            <a:r>
              <a:rPr lang="en-US" b="1" dirty="0">
                <a:cs typeface="Vani" panose="020B0502040204020203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BI: The World Leader</a:t>
            </a:r>
            <a:br>
              <a:rPr lang="en-US" b="1" dirty="0">
                <a:cs typeface="Vani" panose="020B0502040204020203" pitchFamily="34" charset="0"/>
              </a:rPr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569D7-FAA5-4E7D-94B8-D29D11645F90}"/>
              </a:ext>
            </a:extLst>
          </p:cNvPr>
          <p:cNvSpPr/>
          <p:nvPr/>
        </p:nvSpPr>
        <p:spPr>
          <a:xfrm>
            <a:off x="209550" y="1129010"/>
            <a:ext cx="5476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Gartner recognizes Microsoft as a Leader for the thirteenth consecutive year in the Gartner 2020 Magic Quadrant for Analytics and Business Intelligent Platforms.</a:t>
            </a:r>
          </a:p>
        </p:txBody>
      </p:sp>
      <p:pic>
        <p:nvPicPr>
          <p:cNvPr id="8" name="Picture 2" descr="https://powerbicdn.azureedge.net/cvt-2390e225cccc5c7b4fe72c4d627eda60dd82cdbf69ec0fc84a39e506817bc25d/pictures/pages/why-power-bi/gartner_2020.jpg">
            <a:extLst>
              <a:ext uri="{FF2B5EF4-FFF2-40B4-BE49-F238E27FC236}">
                <a16:creationId xmlns:a16="http://schemas.microsoft.com/office/drawing/2014/main" id="{80F3C20F-434C-4636-B4DB-BDA814DC6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54" y="781504"/>
            <a:ext cx="5775946" cy="60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27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40EA06-6046-4303-92AF-D0E28475D3E7}"/>
              </a:ext>
            </a:extLst>
          </p:cNvPr>
          <p:cNvSpPr/>
          <p:nvPr/>
        </p:nvSpPr>
        <p:spPr>
          <a:xfrm>
            <a:off x="244010" y="1045605"/>
            <a:ext cx="9210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Data Analysis Made Easy: Extract, Transform and Load (ETL) Data with Power BI Desktop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9190E6-A9B1-43BB-8C3A-10255FEFC8F0}"/>
              </a:ext>
            </a:extLst>
          </p:cNvPr>
          <p:cNvSpPr/>
          <p:nvPr/>
        </p:nvSpPr>
        <p:spPr>
          <a:xfrm>
            <a:off x="0" y="0"/>
            <a:ext cx="12192000" cy="6762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Power BI Key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63343-071D-4251-A9C0-61C82268BCAB}"/>
              </a:ext>
            </a:extLst>
          </p:cNvPr>
          <p:cNvSpPr/>
          <p:nvPr/>
        </p:nvSpPr>
        <p:spPr>
          <a:xfrm>
            <a:off x="244010" y="1546017"/>
            <a:ext cx="479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Transform Data in Power BI with R and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4106-DF2F-46D2-8AE2-77EE3B92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2" y="2046429"/>
            <a:ext cx="4193509" cy="2357684"/>
          </a:xfrm>
          <a:prstGeom prst="rect">
            <a:avLst/>
          </a:prstGeom>
        </p:spPr>
      </p:pic>
      <p:pic>
        <p:nvPicPr>
          <p:cNvPr id="5122" name="Picture 2" descr="Power BI Python Scripts">
            <a:extLst>
              <a:ext uri="{FF2B5EF4-FFF2-40B4-BE49-F238E27FC236}">
                <a16:creationId xmlns:a16="http://schemas.microsoft.com/office/drawing/2014/main" id="{F5966D9C-EF2C-4ECC-B735-8517D409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04" y="2046429"/>
            <a:ext cx="4193507" cy="23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B22C8-7EC9-4128-819F-F86E824E2BE6}"/>
              </a:ext>
            </a:extLst>
          </p:cNvPr>
          <p:cNvSpPr/>
          <p:nvPr/>
        </p:nvSpPr>
        <p:spPr>
          <a:xfrm>
            <a:off x="244010" y="5311982"/>
            <a:ext cx="7660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Schedule Data Refresh: Schedule your data refresh to be daily or even hourly</a:t>
            </a:r>
          </a:p>
          <a:p>
            <a:r>
              <a:rPr lang="en-US" dirty="0"/>
              <a:t>No manual intervention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66E51-C894-4BFC-A2D8-8040C51EF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53" y="4715560"/>
            <a:ext cx="2176545" cy="2142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900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9190E6-A9B1-43BB-8C3A-10255FEFC8F0}"/>
              </a:ext>
            </a:extLst>
          </p:cNvPr>
          <p:cNvSpPr/>
          <p:nvPr/>
        </p:nvSpPr>
        <p:spPr>
          <a:xfrm>
            <a:off x="0" y="0"/>
            <a:ext cx="12192000" cy="6762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Power BI Key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63343-071D-4251-A9C0-61C82268BCAB}"/>
              </a:ext>
            </a:extLst>
          </p:cNvPr>
          <p:cNvSpPr/>
          <p:nvPr/>
        </p:nvSpPr>
        <p:spPr>
          <a:xfrm>
            <a:off x="265245" y="814736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Generate Custom visuals in Power BI using R and 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70061-2CB1-4794-88B5-5FE81BFBD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4" t="2" r="477" b="51367"/>
          <a:stretch/>
        </p:blipFill>
        <p:spPr>
          <a:xfrm>
            <a:off x="265567" y="1322529"/>
            <a:ext cx="11660866" cy="21833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A62CFB-175A-4EF4-B0B4-2EB822CBB661}"/>
              </a:ext>
            </a:extLst>
          </p:cNvPr>
          <p:cNvSpPr/>
          <p:nvPr/>
        </p:nvSpPr>
        <p:spPr>
          <a:xfrm>
            <a:off x="265245" y="3805912"/>
            <a:ext cx="11660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Natural Language Q&amp;A</a:t>
            </a:r>
            <a:r>
              <a:rPr lang="en-US" dirty="0"/>
              <a:t>: This is one of the most powerful tools in Power BI. </a:t>
            </a:r>
            <a:r>
              <a:rPr lang="en-US" dirty="0">
                <a:solidFill>
                  <a:srgbClr val="00B050"/>
                </a:solidFill>
              </a:rPr>
              <a:t>Natural Language Q&amp;A allows users to write questions and provides the content and answer,</a:t>
            </a:r>
            <a:r>
              <a:rPr lang="en-US" dirty="0"/>
              <a:t> which can be manipulated to match your visual need.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59A8F2-2681-4803-9305-A8CFDEB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26" y="4606365"/>
            <a:ext cx="3570774" cy="19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3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9190E6-A9B1-43BB-8C3A-10255FEFC8F0}"/>
              </a:ext>
            </a:extLst>
          </p:cNvPr>
          <p:cNvSpPr/>
          <p:nvPr/>
        </p:nvSpPr>
        <p:spPr>
          <a:xfrm>
            <a:off x="0" y="0"/>
            <a:ext cx="12192000" cy="6762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Power BI Key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740F1-B7B4-45DB-87AC-482F9B9E0250}"/>
              </a:ext>
            </a:extLst>
          </p:cNvPr>
          <p:cNvSpPr/>
          <p:nvPr/>
        </p:nvSpPr>
        <p:spPr>
          <a:xfrm>
            <a:off x="224589" y="973443"/>
            <a:ext cx="11742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Artificial Intelligence (AI) &amp; Machine Learning (ML) in Power BI</a:t>
            </a:r>
          </a:p>
        </p:txBody>
      </p:sp>
      <p:pic>
        <p:nvPicPr>
          <p:cNvPr id="9218" name="Picture 2" descr="AI in Power BI Personas">
            <a:extLst>
              <a:ext uri="{FF2B5EF4-FFF2-40B4-BE49-F238E27FC236}">
                <a16:creationId xmlns:a16="http://schemas.microsoft.com/office/drawing/2014/main" id="{628DDAC3-0987-4CD2-9E8B-82218B8B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0" y="1342775"/>
            <a:ext cx="11421277" cy="515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85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9190E6-A9B1-43BB-8C3A-10255FEFC8F0}"/>
              </a:ext>
            </a:extLst>
          </p:cNvPr>
          <p:cNvSpPr/>
          <p:nvPr/>
        </p:nvSpPr>
        <p:spPr>
          <a:xfrm>
            <a:off x="0" y="0"/>
            <a:ext cx="12192000" cy="6762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Power BI Key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740F1-B7B4-45DB-87AC-482F9B9E0250}"/>
              </a:ext>
            </a:extLst>
          </p:cNvPr>
          <p:cNvSpPr/>
          <p:nvPr/>
        </p:nvSpPr>
        <p:spPr>
          <a:xfrm>
            <a:off x="224589" y="1004266"/>
            <a:ext cx="11742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Insights : Explain Increase/Decrease [ Excel does not provide these features]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1EC8D-5677-4CA9-BBDF-226F2837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93" y="1524440"/>
            <a:ext cx="10327757" cy="5220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2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5DF1A-190B-4C5C-AA96-51876DEA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76432" y="1300624"/>
            <a:ext cx="9644494" cy="54250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BC56E-B16E-4D76-8B31-39F80F884965}"/>
              </a:ext>
            </a:extLst>
          </p:cNvPr>
          <p:cNvSpPr/>
          <p:nvPr/>
        </p:nvSpPr>
        <p:spPr>
          <a:xfrm>
            <a:off x="0" y="0"/>
            <a:ext cx="12192000" cy="6762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Power BI Key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4E26C-66A7-4542-BDA8-5E0183C071F6}"/>
              </a:ext>
            </a:extLst>
          </p:cNvPr>
          <p:cNvSpPr/>
          <p:nvPr/>
        </p:nvSpPr>
        <p:spPr>
          <a:xfrm>
            <a:off x="224589" y="894004"/>
            <a:ext cx="11742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Multiple Device Support</a:t>
            </a:r>
          </a:p>
        </p:txBody>
      </p:sp>
    </p:spTree>
    <p:extLst>
      <p:ext uri="{BB962C8B-B14F-4D97-AF65-F5344CB8AC3E}">
        <p14:creationId xmlns:p14="http://schemas.microsoft.com/office/powerpoint/2010/main" val="265072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9BBE1D-5953-4AE1-B594-1950D3882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r="22178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DE0AA4B-CB52-4F34-9A9C-883E0CB74ADC}"/>
              </a:ext>
            </a:extLst>
          </p:cNvPr>
          <p:cNvSpPr/>
          <p:nvPr/>
        </p:nvSpPr>
        <p:spPr>
          <a:xfrm>
            <a:off x="4709088" y="1618246"/>
            <a:ext cx="4816593" cy="1079680"/>
          </a:xfrm>
          <a:prstGeom prst="roundRect">
            <a:avLst/>
          </a:prstGeom>
          <a:gradFill>
            <a:gsLst>
              <a:gs pos="0">
                <a:srgbClr val="47AFF7"/>
              </a:gs>
              <a:gs pos="74000">
                <a:srgbClr val="3597E6"/>
              </a:gs>
              <a:gs pos="65490">
                <a:srgbClr val="2D85D8"/>
              </a:gs>
              <a:gs pos="83000">
                <a:srgbClr val="2C84D5"/>
              </a:gs>
              <a:gs pos="100000">
                <a:srgbClr val="46AEF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Scope is Defined and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Cost is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Payment on Milestones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B58BA1A-3474-420A-9ED3-322F20B0B4FA}"/>
              </a:ext>
            </a:extLst>
          </p:cNvPr>
          <p:cNvSpPr/>
          <p:nvPr/>
        </p:nvSpPr>
        <p:spPr>
          <a:xfrm>
            <a:off x="5210964" y="3043581"/>
            <a:ext cx="4252147" cy="1116494"/>
          </a:xfrm>
          <a:prstGeom prst="roundRect">
            <a:avLst/>
          </a:prstGeom>
          <a:gradFill>
            <a:gsLst>
              <a:gs pos="0">
                <a:srgbClr val="1AC7A6"/>
              </a:gs>
              <a:gs pos="74000">
                <a:srgbClr val="1AB2B5"/>
              </a:gs>
              <a:gs pos="65490">
                <a:srgbClr val="19AAAC"/>
              </a:gs>
              <a:gs pos="83000">
                <a:srgbClr val="19C8A6"/>
              </a:gs>
              <a:gs pos="100000">
                <a:srgbClr val="42DDBE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Staff Deployed on Client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Monthly Billing based on the hours spent by the Staff Deployed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0313F4-CC72-4708-B901-3936BD19047F}"/>
              </a:ext>
            </a:extLst>
          </p:cNvPr>
          <p:cNvSpPr/>
          <p:nvPr/>
        </p:nvSpPr>
        <p:spPr>
          <a:xfrm>
            <a:off x="4841720" y="4468917"/>
            <a:ext cx="4057783" cy="1079680"/>
          </a:xfrm>
          <a:prstGeom prst="roundRect">
            <a:avLst/>
          </a:prstGeom>
          <a:gradFill>
            <a:gsLst>
              <a:gs pos="0">
                <a:srgbClr val="B7C5A4"/>
              </a:gs>
              <a:gs pos="74000">
                <a:srgbClr val="309184"/>
              </a:gs>
              <a:gs pos="65490">
                <a:srgbClr val="276974"/>
              </a:gs>
              <a:gs pos="83000">
                <a:srgbClr val="309285"/>
              </a:gs>
              <a:gs pos="100000">
                <a:srgbClr val="B6C5A3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Mix of Fixed Price and T&amp;M</a:t>
            </a:r>
          </a:p>
        </p:txBody>
      </p:sp>
      <p:pic>
        <p:nvPicPr>
          <p:cNvPr id="38" name="Graphic 37" descr="Arrow: Clockwise curve">
            <a:extLst>
              <a:ext uri="{FF2B5EF4-FFF2-40B4-BE49-F238E27FC236}">
                <a16:creationId xmlns:a16="http://schemas.microsoft.com/office/drawing/2014/main" id="{46B962EF-B3AC-4A42-8090-91A8EE09D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73937">
            <a:off x="3630772" y="1629492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rgbClr val="2572C4"/>
            </a:outerShdw>
          </a:effectLst>
        </p:spPr>
      </p:pic>
      <p:pic>
        <p:nvPicPr>
          <p:cNvPr id="39" name="Graphic 38" descr="Arrow: Straight">
            <a:extLst>
              <a:ext uri="{FF2B5EF4-FFF2-40B4-BE49-F238E27FC236}">
                <a16:creationId xmlns:a16="http://schemas.microsoft.com/office/drawing/2014/main" id="{BB282F26-9880-4543-B6FB-5C26663362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842941" y="3006265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rgbClr val="19AAAC"/>
            </a:outerShdw>
          </a:effectLst>
        </p:spPr>
      </p:pic>
      <p:pic>
        <p:nvPicPr>
          <p:cNvPr id="40" name="Graphic 39" descr="Arrow: Counterclockwise curve">
            <a:extLst>
              <a:ext uri="{FF2B5EF4-FFF2-40B4-BE49-F238E27FC236}">
                <a16:creationId xmlns:a16="http://schemas.microsoft.com/office/drawing/2014/main" id="{D98BE746-0D1A-4599-B7B5-4B09D609DD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973887">
            <a:off x="3575049" y="4181134"/>
            <a:ext cx="1069191" cy="1139892"/>
          </a:xfrm>
          <a:prstGeom prst="rect">
            <a:avLst/>
          </a:prstGeom>
          <a:effectLst>
            <a:outerShdw blurRad="50800" dist="50800" dir="5400000" algn="ctr" rotWithShape="0">
              <a:srgbClr val="296973"/>
            </a:outerShdw>
          </a:effec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06AB40B-7BC5-41C7-B32E-EFA96110913B}"/>
              </a:ext>
            </a:extLst>
          </p:cNvPr>
          <p:cNvSpPr txBox="1">
            <a:spLocks/>
          </p:cNvSpPr>
          <p:nvPr/>
        </p:nvSpPr>
        <p:spPr>
          <a:xfrm>
            <a:off x="115955" y="168703"/>
            <a:ext cx="500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Engagement</a:t>
            </a:r>
            <a:r>
              <a:rPr lang="en-US" b="1" dirty="0">
                <a:cs typeface="Vani" panose="020B0502040204020203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Model</a:t>
            </a:r>
            <a:br>
              <a:rPr lang="en-US" b="1" dirty="0">
                <a:cs typeface="Vani" panose="020B0502040204020203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717C7-1EBD-4AE7-9053-FAFCC2437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8" y="1414030"/>
            <a:ext cx="33813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49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/>
          <p:cNvSpPr txBox="1"/>
          <p:nvPr/>
        </p:nvSpPr>
        <p:spPr>
          <a:xfrm>
            <a:off x="3210166" y="1538966"/>
            <a:ext cx="235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Vani" panose="020B0502040204020203" pitchFamily="34" charset="0"/>
                <a:cs typeface="Vani" panose="020B0502040204020203" pitchFamily="34" charset="0"/>
              </a:rPr>
              <a:t>Find Us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34891" y="1956690"/>
            <a:ext cx="13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@</a:t>
            </a: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>
            <a:off x="9860161" y="262532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6" name="Freeform 20"/>
          <p:cNvSpPr>
            <a:spLocks/>
          </p:cNvSpPr>
          <p:nvPr/>
        </p:nvSpPr>
        <p:spPr bwMode="auto">
          <a:xfrm>
            <a:off x="6664524" y="3101225"/>
            <a:ext cx="666156" cy="542660"/>
          </a:xfrm>
          <a:custGeom>
            <a:avLst/>
            <a:gdLst>
              <a:gd name="T0" fmla="*/ 280 w 280"/>
              <a:gd name="T1" fmla="*/ 27 h 228"/>
              <a:gd name="T2" fmla="*/ 247 w 280"/>
              <a:gd name="T3" fmla="*/ 36 h 228"/>
              <a:gd name="T4" fmla="*/ 272 w 280"/>
              <a:gd name="T5" fmla="*/ 5 h 228"/>
              <a:gd name="T6" fmla="*/ 236 w 280"/>
              <a:gd name="T7" fmla="*/ 19 h 228"/>
              <a:gd name="T8" fmla="*/ 194 w 280"/>
              <a:gd name="T9" fmla="*/ 0 h 228"/>
              <a:gd name="T10" fmla="*/ 136 w 280"/>
              <a:gd name="T11" fmla="*/ 58 h 228"/>
              <a:gd name="T12" fmla="*/ 138 w 280"/>
              <a:gd name="T13" fmla="*/ 71 h 228"/>
              <a:gd name="T14" fmla="*/ 19 w 280"/>
              <a:gd name="T15" fmla="*/ 11 h 228"/>
              <a:gd name="T16" fmla="*/ 12 w 280"/>
              <a:gd name="T17" fmla="*/ 40 h 228"/>
              <a:gd name="T18" fmla="*/ 37 w 280"/>
              <a:gd name="T19" fmla="*/ 88 h 228"/>
              <a:gd name="T20" fmla="*/ 11 w 280"/>
              <a:gd name="T21" fmla="*/ 80 h 228"/>
              <a:gd name="T22" fmla="*/ 11 w 280"/>
              <a:gd name="T23" fmla="*/ 81 h 228"/>
              <a:gd name="T24" fmla="*/ 57 w 280"/>
              <a:gd name="T25" fmla="*/ 138 h 228"/>
              <a:gd name="T26" fmla="*/ 42 w 280"/>
              <a:gd name="T27" fmla="*/ 140 h 228"/>
              <a:gd name="T28" fmla="*/ 31 w 280"/>
              <a:gd name="T29" fmla="*/ 139 h 228"/>
              <a:gd name="T30" fmla="*/ 85 w 280"/>
              <a:gd name="T31" fmla="*/ 178 h 228"/>
              <a:gd name="T32" fmla="*/ 14 w 280"/>
              <a:gd name="T33" fmla="*/ 203 h 228"/>
              <a:gd name="T34" fmla="*/ 0 w 280"/>
              <a:gd name="T35" fmla="*/ 202 h 228"/>
              <a:gd name="T36" fmla="*/ 88 w 280"/>
              <a:gd name="T37" fmla="*/ 228 h 228"/>
              <a:gd name="T38" fmla="*/ 251 w 280"/>
              <a:gd name="T39" fmla="*/ 65 h 228"/>
              <a:gd name="T40" fmla="*/ 251 w 280"/>
              <a:gd name="T41" fmla="*/ 57 h 228"/>
              <a:gd name="T42" fmla="*/ 280 w 280"/>
              <a:gd name="T43" fmla="*/ 2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0" h="228">
                <a:moveTo>
                  <a:pt x="280" y="27"/>
                </a:moveTo>
                <a:cubicBezTo>
                  <a:pt x="270" y="32"/>
                  <a:pt x="259" y="35"/>
                  <a:pt x="247" y="36"/>
                </a:cubicBezTo>
                <a:cubicBezTo>
                  <a:pt x="259" y="29"/>
                  <a:pt x="268" y="18"/>
                  <a:pt x="272" y="5"/>
                </a:cubicBezTo>
                <a:cubicBezTo>
                  <a:pt x="261" y="11"/>
                  <a:pt x="249" y="16"/>
                  <a:pt x="236" y="19"/>
                </a:cubicBezTo>
                <a:cubicBezTo>
                  <a:pt x="225" y="7"/>
                  <a:pt x="210" y="0"/>
                  <a:pt x="194" y="0"/>
                </a:cubicBezTo>
                <a:cubicBezTo>
                  <a:pt x="162" y="0"/>
                  <a:pt x="136" y="26"/>
                  <a:pt x="136" y="58"/>
                </a:cubicBezTo>
                <a:cubicBezTo>
                  <a:pt x="136" y="62"/>
                  <a:pt x="137" y="67"/>
                  <a:pt x="138" y="71"/>
                </a:cubicBezTo>
                <a:cubicBezTo>
                  <a:pt x="90" y="69"/>
                  <a:pt x="48" y="46"/>
                  <a:pt x="19" y="11"/>
                </a:cubicBezTo>
                <a:cubicBezTo>
                  <a:pt x="14" y="19"/>
                  <a:pt x="12" y="29"/>
                  <a:pt x="12" y="40"/>
                </a:cubicBezTo>
                <a:cubicBezTo>
                  <a:pt x="12" y="60"/>
                  <a:pt x="22" y="77"/>
                  <a:pt x="37" y="88"/>
                </a:cubicBezTo>
                <a:cubicBezTo>
                  <a:pt x="28" y="87"/>
                  <a:pt x="19" y="85"/>
                  <a:pt x="11" y="80"/>
                </a:cubicBezTo>
                <a:cubicBezTo>
                  <a:pt x="11" y="81"/>
                  <a:pt x="11" y="81"/>
                  <a:pt x="11" y="81"/>
                </a:cubicBezTo>
                <a:cubicBezTo>
                  <a:pt x="11" y="109"/>
                  <a:pt x="31" y="132"/>
                  <a:pt x="57" y="138"/>
                </a:cubicBezTo>
                <a:cubicBezTo>
                  <a:pt x="52" y="139"/>
                  <a:pt x="47" y="140"/>
                  <a:pt x="42" y="140"/>
                </a:cubicBezTo>
                <a:cubicBezTo>
                  <a:pt x="38" y="140"/>
                  <a:pt x="35" y="139"/>
                  <a:pt x="31" y="139"/>
                </a:cubicBezTo>
                <a:cubicBezTo>
                  <a:pt x="39" y="161"/>
                  <a:pt x="60" y="178"/>
                  <a:pt x="85" y="178"/>
                </a:cubicBezTo>
                <a:cubicBezTo>
                  <a:pt x="65" y="194"/>
                  <a:pt x="40" y="203"/>
                  <a:pt x="14" y="203"/>
                </a:cubicBezTo>
                <a:cubicBezTo>
                  <a:pt x="9" y="203"/>
                  <a:pt x="4" y="203"/>
                  <a:pt x="0" y="202"/>
                </a:cubicBezTo>
                <a:cubicBezTo>
                  <a:pt x="25" y="219"/>
                  <a:pt x="55" y="228"/>
                  <a:pt x="88" y="228"/>
                </a:cubicBezTo>
                <a:cubicBezTo>
                  <a:pt x="194" y="228"/>
                  <a:pt x="251" y="140"/>
                  <a:pt x="251" y="65"/>
                </a:cubicBezTo>
                <a:cubicBezTo>
                  <a:pt x="251" y="62"/>
                  <a:pt x="251" y="60"/>
                  <a:pt x="251" y="57"/>
                </a:cubicBezTo>
                <a:cubicBezTo>
                  <a:pt x="263" y="49"/>
                  <a:pt x="272" y="39"/>
                  <a:pt x="280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 dirty="0"/>
          </a:p>
        </p:txBody>
      </p:sp>
      <p:sp>
        <p:nvSpPr>
          <p:cNvPr id="47" name="Freeform 37"/>
          <p:cNvSpPr>
            <a:spLocks/>
          </p:cNvSpPr>
          <p:nvPr/>
        </p:nvSpPr>
        <p:spPr bwMode="auto">
          <a:xfrm>
            <a:off x="7758708" y="2926556"/>
            <a:ext cx="1849041" cy="3176588"/>
          </a:xfrm>
          <a:custGeom>
            <a:avLst/>
            <a:gdLst>
              <a:gd name="T0" fmla="*/ 470 w 588"/>
              <a:gd name="T1" fmla="*/ 274 h 1010"/>
              <a:gd name="T2" fmla="*/ 543 w 588"/>
              <a:gd name="T3" fmla="*/ 164 h 1010"/>
              <a:gd name="T4" fmla="*/ 588 w 588"/>
              <a:gd name="T5" fmla="*/ 13 h 1010"/>
              <a:gd name="T6" fmla="*/ 580 w 588"/>
              <a:gd name="T7" fmla="*/ 9 h 1010"/>
              <a:gd name="T8" fmla="*/ 531 w 588"/>
              <a:gd name="T9" fmla="*/ 143 h 1010"/>
              <a:gd name="T10" fmla="*/ 456 w 588"/>
              <a:gd name="T11" fmla="*/ 237 h 1010"/>
              <a:gd name="T12" fmla="*/ 454 w 588"/>
              <a:gd name="T13" fmla="*/ 238 h 1010"/>
              <a:gd name="T14" fmla="*/ 310 w 588"/>
              <a:gd name="T15" fmla="*/ 0 h 1010"/>
              <a:gd name="T16" fmla="*/ 272 w 588"/>
              <a:gd name="T17" fmla="*/ 25 h 1010"/>
              <a:gd name="T18" fmla="*/ 401 w 588"/>
              <a:gd name="T19" fmla="*/ 434 h 1010"/>
              <a:gd name="T20" fmla="*/ 234 w 588"/>
              <a:gd name="T21" fmla="*/ 365 h 1010"/>
              <a:gd name="T22" fmla="*/ 106 w 588"/>
              <a:gd name="T23" fmla="*/ 257 h 1010"/>
              <a:gd name="T24" fmla="*/ 12 w 588"/>
              <a:gd name="T25" fmla="*/ 95 h 1010"/>
              <a:gd name="T26" fmla="*/ 0 w 588"/>
              <a:gd name="T27" fmla="*/ 101 h 1010"/>
              <a:gd name="T28" fmla="*/ 90 w 588"/>
              <a:gd name="T29" fmla="*/ 284 h 1010"/>
              <a:gd name="T30" fmla="*/ 218 w 588"/>
              <a:gd name="T31" fmla="*/ 413 h 1010"/>
              <a:gd name="T32" fmla="*/ 406 w 588"/>
              <a:gd name="T33" fmla="*/ 511 h 1010"/>
              <a:gd name="T34" fmla="*/ 331 w 588"/>
              <a:gd name="T35" fmla="*/ 1010 h 1010"/>
              <a:gd name="T36" fmla="*/ 557 w 588"/>
              <a:gd name="T37" fmla="*/ 1010 h 1010"/>
              <a:gd name="T38" fmla="*/ 546 w 588"/>
              <a:gd name="T39" fmla="*/ 509 h 1010"/>
              <a:gd name="T40" fmla="*/ 470 w 588"/>
              <a:gd name="T41" fmla="*/ 274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8" h="1010">
                <a:moveTo>
                  <a:pt x="470" y="274"/>
                </a:moveTo>
                <a:cubicBezTo>
                  <a:pt x="498" y="243"/>
                  <a:pt x="523" y="207"/>
                  <a:pt x="543" y="164"/>
                </a:cubicBezTo>
                <a:cubicBezTo>
                  <a:pt x="564" y="120"/>
                  <a:pt x="581" y="71"/>
                  <a:pt x="588" y="13"/>
                </a:cubicBezTo>
                <a:cubicBezTo>
                  <a:pt x="580" y="9"/>
                  <a:pt x="580" y="9"/>
                  <a:pt x="580" y="9"/>
                </a:cubicBezTo>
                <a:cubicBezTo>
                  <a:pt x="571" y="60"/>
                  <a:pt x="552" y="106"/>
                  <a:pt x="531" y="143"/>
                </a:cubicBezTo>
                <a:cubicBezTo>
                  <a:pt x="509" y="181"/>
                  <a:pt x="483" y="212"/>
                  <a:pt x="456" y="237"/>
                </a:cubicBezTo>
                <a:cubicBezTo>
                  <a:pt x="455" y="238"/>
                  <a:pt x="455" y="238"/>
                  <a:pt x="454" y="238"/>
                </a:cubicBezTo>
                <a:cubicBezTo>
                  <a:pt x="415" y="153"/>
                  <a:pt x="366" y="73"/>
                  <a:pt x="310" y="0"/>
                </a:cubicBezTo>
                <a:cubicBezTo>
                  <a:pt x="272" y="25"/>
                  <a:pt x="272" y="25"/>
                  <a:pt x="272" y="25"/>
                </a:cubicBezTo>
                <a:cubicBezTo>
                  <a:pt x="346" y="158"/>
                  <a:pt x="386" y="295"/>
                  <a:pt x="401" y="434"/>
                </a:cubicBezTo>
                <a:cubicBezTo>
                  <a:pt x="344" y="419"/>
                  <a:pt x="287" y="397"/>
                  <a:pt x="234" y="365"/>
                </a:cubicBezTo>
                <a:cubicBezTo>
                  <a:pt x="188" y="337"/>
                  <a:pt x="145" y="301"/>
                  <a:pt x="106" y="257"/>
                </a:cubicBezTo>
                <a:cubicBezTo>
                  <a:pt x="68" y="212"/>
                  <a:pt x="32" y="157"/>
                  <a:pt x="12" y="95"/>
                </a:cubicBezTo>
                <a:cubicBezTo>
                  <a:pt x="0" y="101"/>
                  <a:pt x="0" y="101"/>
                  <a:pt x="0" y="101"/>
                </a:cubicBezTo>
                <a:cubicBezTo>
                  <a:pt x="18" y="172"/>
                  <a:pt x="52" y="232"/>
                  <a:pt x="90" y="284"/>
                </a:cubicBezTo>
                <a:cubicBezTo>
                  <a:pt x="128" y="335"/>
                  <a:pt x="172" y="378"/>
                  <a:pt x="218" y="413"/>
                </a:cubicBezTo>
                <a:cubicBezTo>
                  <a:pt x="278" y="457"/>
                  <a:pt x="341" y="489"/>
                  <a:pt x="406" y="511"/>
                </a:cubicBezTo>
                <a:cubicBezTo>
                  <a:pt x="412" y="679"/>
                  <a:pt x="383" y="847"/>
                  <a:pt x="331" y="1010"/>
                </a:cubicBezTo>
                <a:cubicBezTo>
                  <a:pt x="557" y="1010"/>
                  <a:pt x="557" y="1010"/>
                  <a:pt x="557" y="1010"/>
                </a:cubicBezTo>
                <a:cubicBezTo>
                  <a:pt x="583" y="820"/>
                  <a:pt x="587" y="695"/>
                  <a:pt x="546" y="509"/>
                </a:cubicBezTo>
                <a:cubicBezTo>
                  <a:pt x="528" y="428"/>
                  <a:pt x="503" y="349"/>
                  <a:pt x="470" y="274"/>
                </a:cubicBezTo>
                <a:close/>
              </a:path>
            </a:pathLst>
          </a:custGeom>
          <a:solidFill>
            <a:srgbClr val="37241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48" name="Group 47"/>
          <p:cNvGrpSpPr/>
          <p:nvPr/>
        </p:nvGrpSpPr>
        <p:grpSpPr>
          <a:xfrm>
            <a:off x="7368183" y="1690687"/>
            <a:ext cx="3120629" cy="2994422"/>
            <a:chOff x="7792243" y="1111250"/>
            <a:chExt cx="4160838" cy="3992562"/>
          </a:xfrm>
          <a:solidFill>
            <a:schemeClr val="accent4"/>
          </a:solidFill>
        </p:grpSpPr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10857707" y="2143124"/>
              <a:ext cx="479425" cy="477837"/>
            </a:xfrm>
            <a:custGeom>
              <a:avLst/>
              <a:gdLst>
                <a:gd name="T0" fmla="*/ 106 w 114"/>
                <a:gd name="T1" fmla="*/ 0 h 114"/>
                <a:gd name="T2" fmla="*/ 8 w 114"/>
                <a:gd name="T3" fmla="*/ 0 h 114"/>
                <a:gd name="T4" fmla="*/ 0 w 114"/>
                <a:gd name="T5" fmla="*/ 8 h 114"/>
                <a:gd name="T6" fmla="*/ 0 w 114"/>
                <a:gd name="T7" fmla="*/ 106 h 114"/>
                <a:gd name="T8" fmla="*/ 8 w 114"/>
                <a:gd name="T9" fmla="*/ 114 h 114"/>
                <a:gd name="T10" fmla="*/ 106 w 114"/>
                <a:gd name="T11" fmla="*/ 114 h 114"/>
                <a:gd name="T12" fmla="*/ 114 w 114"/>
                <a:gd name="T13" fmla="*/ 106 h 114"/>
                <a:gd name="T14" fmla="*/ 114 w 114"/>
                <a:gd name="T15" fmla="*/ 8 h 114"/>
                <a:gd name="T16" fmla="*/ 106 w 114"/>
                <a:gd name="T17" fmla="*/ 0 h 114"/>
                <a:gd name="T18" fmla="*/ 35 w 114"/>
                <a:gd name="T19" fmla="*/ 96 h 114"/>
                <a:gd name="T20" fmla="*/ 17 w 114"/>
                <a:gd name="T21" fmla="*/ 96 h 114"/>
                <a:gd name="T22" fmla="*/ 17 w 114"/>
                <a:gd name="T23" fmla="*/ 44 h 114"/>
                <a:gd name="T24" fmla="*/ 35 w 114"/>
                <a:gd name="T25" fmla="*/ 44 h 114"/>
                <a:gd name="T26" fmla="*/ 35 w 114"/>
                <a:gd name="T27" fmla="*/ 96 h 114"/>
                <a:gd name="T28" fmla="*/ 26 w 114"/>
                <a:gd name="T29" fmla="*/ 37 h 114"/>
                <a:gd name="T30" fmla="*/ 26 w 114"/>
                <a:gd name="T31" fmla="*/ 37 h 114"/>
                <a:gd name="T32" fmla="*/ 16 w 114"/>
                <a:gd name="T33" fmla="*/ 28 h 114"/>
                <a:gd name="T34" fmla="*/ 26 w 114"/>
                <a:gd name="T35" fmla="*/ 19 h 114"/>
                <a:gd name="T36" fmla="*/ 36 w 114"/>
                <a:gd name="T37" fmla="*/ 28 h 114"/>
                <a:gd name="T38" fmla="*/ 26 w 114"/>
                <a:gd name="T39" fmla="*/ 37 h 114"/>
                <a:gd name="T40" fmla="*/ 97 w 114"/>
                <a:gd name="T41" fmla="*/ 96 h 114"/>
                <a:gd name="T42" fmla="*/ 80 w 114"/>
                <a:gd name="T43" fmla="*/ 96 h 114"/>
                <a:gd name="T44" fmla="*/ 80 w 114"/>
                <a:gd name="T45" fmla="*/ 68 h 114"/>
                <a:gd name="T46" fmla="*/ 71 w 114"/>
                <a:gd name="T47" fmla="*/ 56 h 114"/>
                <a:gd name="T48" fmla="*/ 62 w 114"/>
                <a:gd name="T49" fmla="*/ 63 h 114"/>
                <a:gd name="T50" fmla="*/ 61 w 114"/>
                <a:gd name="T51" fmla="*/ 67 h 114"/>
                <a:gd name="T52" fmla="*/ 61 w 114"/>
                <a:gd name="T53" fmla="*/ 96 h 114"/>
                <a:gd name="T54" fmla="*/ 44 w 114"/>
                <a:gd name="T55" fmla="*/ 96 h 114"/>
                <a:gd name="T56" fmla="*/ 44 w 114"/>
                <a:gd name="T57" fmla="*/ 44 h 114"/>
                <a:gd name="T58" fmla="*/ 61 w 114"/>
                <a:gd name="T59" fmla="*/ 44 h 114"/>
                <a:gd name="T60" fmla="*/ 61 w 114"/>
                <a:gd name="T61" fmla="*/ 51 h 114"/>
                <a:gd name="T62" fmla="*/ 77 w 114"/>
                <a:gd name="T63" fmla="*/ 43 h 114"/>
                <a:gd name="T64" fmla="*/ 97 w 114"/>
                <a:gd name="T65" fmla="*/ 66 h 114"/>
                <a:gd name="T66" fmla="*/ 97 w 114"/>
                <a:gd name="T67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" h="114">
                  <a:moveTo>
                    <a:pt x="10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1"/>
                    <a:pt x="4" y="114"/>
                    <a:pt x="8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4" y="111"/>
                    <a:pt x="114" y="10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3"/>
                    <a:pt x="110" y="0"/>
                    <a:pt x="106" y="0"/>
                  </a:cubicBezTo>
                  <a:close/>
                  <a:moveTo>
                    <a:pt x="35" y="96"/>
                  </a:moveTo>
                  <a:cubicBezTo>
                    <a:pt x="17" y="96"/>
                    <a:pt x="17" y="96"/>
                    <a:pt x="17" y="96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5" y="44"/>
                    <a:pt x="35" y="44"/>
                    <a:pt x="35" y="44"/>
                  </a:cubicBezTo>
                  <a:lnTo>
                    <a:pt x="35" y="96"/>
                  </a:lnTo>
                  <a:close/>
                  <a:moveTo>
                    <a:pt x="26" y="37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0" y="37"/>
                    <a:pt x="16" y="33"/>
                    <a:pt x="16" y="28"/>
                  </a:cubicBezTo>
                  <a:cubicBezTo>
                    <a:pt x="16" y="23"/>
                    <a:pt x="20" y="19"/>
                    <a:pt x="26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6" y="37"/>
                  </a:cubicBezTo>
                  <a:close/>
                  <a:moveTo>
                    <a:pt x="97" y="96"/>
                  </a:moveTo>
                  <a:cubicBezTo>
                    <a:pt x="80" y="96"/>
                    <a:pt x="80" y="96"/>
                    <a:pt x="80" y="9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1"/>
                    <a:pt x="77" y="56"/>
                    <a:pt x="71" y="56"/>
                  </a:cubicBezTo>
                  <a:cubicBezTo>
                    <a:pt x="66" y="56"/>
                    <a:pt x="63" y="59"/>
                    <a:pt x="62" y="63"/>
                  </a:cubicBezTo>
                  <a:cubicBezTo>
                    <a:pt x="61" y="64"/>
                    <a:pt x="61" y="65"/>
                    <a:pt x="61" y="67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49"/>
                    <a:pt x="44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4" y="48"/>
                    <a:pt x="68" y="43"/>
                    <a:pt x="77" y="43"/>
                  </a:cubicBezTo>
                  <a:cubicBezTo>
                    <a:pt x="88" y="43"/>
                    <a:pt x="97" y="50"/>
                    <a:pt x="97" y="66"/>
                  </a:cubicBezTo>
                  <a:lnTo>
                    <a:pt x="97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0762456" y="4194175"/>
              <a:ext cx="909638" cy="909637"/>
              <a:chOff x="4127501" y="4194175"/>
              <a:chExt cx="909638" cy="909637"/>
            </a:xfrm>
            <a:grpFill/>
          </p:grpSpPr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9" name="Freeform 13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15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16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1395868" y="1690688"/>
              <a:ext cx="557213" cy="557212"/>
              <a:chOff x="11395868" y="1690688"/>
              <a:chExt cx="557213" cy="557212"/>
            </a:xfrm>
            <a:grpFill/>
          </p:grpSpPr>
          <p:sp>
            <p:nvSpPr>
              <p:cNvPr id="64" name="Freeform 17"/>
              <p:cNvSpPr>
                <a:spLocks/>
              </p:cNvSpPr>
              <p:nvPr/>
            </p:nvSpPr>
            <p:spPr bwMode="auto">
              <a:xfrm>
                <a:off x="11580018" y="1857375"/>
                <a:ext cx="71438" cy="93662"/>
              </a:xfrm>
              <a:custGeom>
                <a:avLst/>
                <a:gdLst>
                  <a:gd name="T0" fmla="*/ 10 w 17"/>
                  <a:gd name="T1" fmla="*/ 22 h 22"/>
                  <a:gd name="T2" fmla="*/ 14 w 17"/>
                  <a:gd name="T3" fmla="*/ 20 h 22"/>
                  <a:gd name="T4" fmla="*/ 16 w 17"/>
                  <a:gd name="T5" fmla="*/ 11 h 22"/>
                  <a:gd name="T6" fmla="*/ 6 w 17"/>
                  <a:gd name="T7" fmla="*/ 0 h 22"/>
                  <a:gd name="T8" fmla="*/ 6 w 17"/>
                  <a:gd name="T9" fmla="*/ 0 h 22"/>
                  <a:gd name="T10" fmla="*/ 2 w 17"/>
                  <a:gd name="T11" fmla="*/ 2 h 22"/>
                  <a:gd name="T12" fmla="*/ 0 w 17"/>
                  <a:gd name="T13" fmla="*/ 10 h 22"/>
                  <a:gd name="T14" fmla="*/ 10 w 17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22">
                    <a:moveTo>
                      <a:pt x="10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6" y="18"/>
                      <a:pt x="17" y="15"/>
                      <a:pt x="16" y="11"/>
                    </a:cubicBezTo>
                    <a:cubicBezTo>
                      <a:pt x="15" y="5"/>
                      <a:pt x="11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1" y="16"/>
                      <a:pt x="5" y="22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18"/>
              <p:cNvSpPr>
                <a:spLocks/>
              </p:cNvSpPr>
              <p:nvPr/>
            </p:nvSpPr>
            <p:spPr bwMode="auto">
              <a:xfrm>
                <a:off x="11559381" y="2020888"/>
                <a:ext cx="107950" cy="76200"/>
              </a:xfrm>
              <a:custGeom>
                <a:avLst/>
                <a:gdLst>
                  <a:gd name="T0" fmla="*/ 20 w 26"/>
                  <a:gd name="T1" fmla="*/ 1 h 18"/>
                  <a:gd name="T2" fmla="*/ 19 w 26"/>
                  <a:gd name="T3" fmla="*/ 0 h 18"/>
                  <a:gd name="T4" fmla="*/ 14 w 26"/>
                  <a:gd name="T5" fmla="*/ 0 h 18"/>
                  <a:gd name="T6" fmla="*/ 14 w 26"/>
                  <a:gd name="T7" fmla="*/ 0 h 18"/>
                  <a:gd name="T8" fmla="*/ 0 w 26"/>
                  <a:gd name="T9" fmla="*/ 9 h 18"/>
                  <a:gd name="T10" fmla="*/ 13 w 26"/>
                  <a:gd name="T11" fmla="*/ 18 h 18"/>
                  <a:gd name="T12" fmla="*/ 26 w 26"/>
                  <a:gd name="T13" fmla="*/ 9 h 18"/>
                  <a:gd name="T14" fmla="*/ 26 w 26"/>
                  <a:gd name="T15" fmla="*/ 7 h 18"/>
                  <a:gd name="T16" fmla="*/ 20 w 26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8">
                    <a:moveTo>
                      <a:pt x="20" y="1"/>
                    </a:moveTo>
                    <a:cubicBezTo>
                      <a:pt x="19" y="1"/>
                      <a:pt x="19" y="1"/>
                      <a:pt x="19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4"/>
                      <a:pt x="6" y="18"/>
                      <a:pt x="13" y="18"/>
                    </a:cubicBezTo>
                    <a:cubicBezTo>
                      <a:pt x="22" y="18"/>
                      <a:pt x="26" y="15"/>
                      <a:pt x="26" y="9"/>
                    </a:cubicBezTo>
                    <a:cubicBezTo>
                      <a:pt x="26" y="9"/>
                      <a:pt x="26" y="8"/>
                      <a:pt x="26" y="7"/>
                    </a:cubicBezTo>
                    <a:cubicBezTo>
                      <a:pt x="25" y="5"/>
                      <a:pt x="23" y="4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19"/>
              <p:cNvSpPr>
                <a:spLocks noEditPoints="1"/>
              </p:cNvSpPr>
              <p:nvPr/>
            </p:nvSpPr>
            <p:spPr bwMode="auto">
              <a:xfrm>
                <a:off x="11395868" y="1690688"/>
                <a:ext cx="557213" cy="557212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7 h 133"/>
                  <a:gd name="T4" fmla="*/ 66 w 133"/>
                  <a:gd name="T5" fmla="*/ 133 h 133"/>
                  <a:gd name="T6" fmla="*/ 133 w 133"/>
                  <a:gd name="T7" fmla="*/ 67 h 133"/>
                  <a:gd name="T8" fmla="*/ 66 w 133"/>
                  <a:gd name="T9" fmla="*/ 0 h 133"/>
                  <a:gd name="T10" fmla="*/ 60 w 133"/>
                  <a:gd name="T11" fmla="*/ 103 h 133"/>
                  <a:gd name="T12" fmla="*/ 52 w 133"/>
                  <a:gd name="T13" fmla="*/ 104 h 133"/>
                  <a:gd name="T14" fmla="*/ 42 w 133"/>
                  <a:gd name="T15" fmla="*/ 103 h 133"/>
                  <a:gd name="T16" fmla="*/ 30 w 133"/>
                  <a:gd name="T17" fmla="*/ 95 h 133"/>
                  <a:gd name="T18" fmla="*/ 29 w 133"/>
                  <a:gd name="T19" fmla="*/ 90 h 133"/>
                  <a:gd name="T20" fmla="*/ 30 w 133"/>
                  <a:gd name="T21" fmla="*/ 85 h 133"/>
                  <a:gd name="T22" fmla="*/ 51 w 133"/>
                  <a:gd name="T23" fmla="*/ 74 h 133"/>
                  <a:gd name="T24" fmla="*/ 51 w 133"/>
                  <a:gd name="T25" fmla="*/ 74 h 133"/>
                  <a:gd name="T26" fmla="*/ 50 w 133"/>
                  <a:gd name="T27" fmla="*/ 69 h 133"/>
                  <a:gd name="T28" fmla="*/ 50 w 133"/>
                  <a:gd name="T29" fmla="*/ 67 h 133"/>
                  <a:gd name="T30" fmla="*/ 33 w 133"/>
                  <a:gd name="T31" fmla="*/ 50 h 133"/>
                  <a:gd name="T32" fmla="*/ 46 w 133"/>
                  <a:gd name="T33" fmla="*/ 35 h 133"/>
                  <a:gd name="T34" fmla="*/ 53 w 133"/>
                  <a:gd name="T35" fmla="*/ 33 h 133"/>
                  <a:gd name="T36" fmla="*/ 74 w 133"/>
                  <a:gd name="T37" fmla="*/ 33 h 133"/>
                  <a:gd name="T38" fmla="*/ 75 w 133"/>
                  <a:gd name="T39" fmla="*/ 35 h 133"/>
                  <a:gd name="T40" fmla="*/ 75 w 133"/>
                  <a:gd name="T41" fmla="*/ 36 h 133"/>
                  <a:gd name="T42" fmla="*/ 70 w 133"/>
                  <a:gd name="T43" fmla="*/ 40 h 133"/>
                  <a:gd name="T44" fmla="*/ 69 w 133"/>
                  <a:gd name="T45" fmla="*/ 40 h 133"/>
                  <a:gd name="T46" fmla="*/ 68 w 133"/>
                  <a:gd name="T47" fmla="*/ 40 h 133"/>
                  <a:gd name="T48" fmla="*/ 71 w 133"/>
                  <a:gd name="T49" fmla="*/ 50 h 133"/>
                  <a:gd name="T50" fmla="*/ 64 w 133"/>
                  <a:gd name="T51" fmla="*/ 63 h 133"/>
                  <a:gd name="T52" fmla="*/ 61 w 133"/>
                  <a:gd name="T53" fmla="*/ 67 h 133"/>
                  <a:gd name="T54" fmla="*/ 66 w 133"/>
                  <a:gd name="T55" fmla="*/ 73 h 133"/>
                  <a:gd name="T56" fmla="*/ 74 w 133"/>
                  <a:gd name="T57" fmla="*/ 87 h 133"/>
                  <a:gd name="T58" fmla="*/ 60 w 133"/>
                  <a:gd name="T59" fmla="*/ 103 h 133"/>
                  <a:gd name="T60" fmla="*/ 107 w 133"/>
                  <a:gd name="T61" fmla="*/ 67 h 133"/>
                  <a:gd name="T62" fmla="*/ 106 w 133"/>
                  <a:gd name="T63" fmla="*/ 69 h 133"/>
                  <a:gd name="T64" fmla="*/ 94 w 133"/>
                  <a:gd name="T65" fmla="*/ 69 h 133"/>
                  <a:gd name="T66" fmla="*/ 94 w 133"/>
                  <a:gd name="T67" fmla="*/ 81 h 133"/>
                  <a:gd name="T68" fmla="*/ 92 w 133"/>
                  <a:gd name="T69" fmla="*/ 82 h 133"/>
                  <a:gd name="T70" fmla="*/ 89 w 133"/>
                  <a:gd name="T71" fmla="*/ 82 h 133"/>
                  <a:gd name="T72" fmla="*/ 87 w 133"/>
                  <a:gd name="T73" fmla="*/ 81 h 133"/>
                  <a:gd name="T74" fmla="*/ 87 w 133"/>
                  <a:gd name="T75" fmla="*/ 69 h 133"/>
                  <a:gd name="T76" fmla="*/ 75 w 133"/>
                  <a:gd name="T77" fmla="*/ 69 h 133"/>
                  <a:gd name="T78" fmla="*/ 74 w 133"/>
                  <a:gd name="T79" fmla="*/ 67 h 133"/>
                  <a:gd name="T80" fmla="*/ 74 w 133"/>
                  <a:gd name="T81" fmla="*/ 64 h 133"/>
                  <a:gd name="T82" fmla="*/ 75 w 133"/>
                  <a:gd name="T83" fmla="*/ 62 h 133"/>
                  <a:gd name="T84" fmla="*/ 87 w 133"/>
                  <a:gd name="T85" fmla="*/ 62 h 133"/>
                  <a:gd name="T86" fmla="*/ 87 w 133"/>
                  <a:gd name="T87" fmla="*/ 50 h 133"/>
                  <a:gd name="T88" fmla="*/ 89 w 133"/>
                  <a:gd name="T89" fmla="*/ 49 h 133"/>
                  <a:gd name="T90" fmla="*/ 92 w 133"/>
                  <a:gd name="T91" fmla="*/ 49 h 133"/>
                  <a:gd name="T92" fmla="*/ 94 w 133"/>
                  <a:gd name="T93" fmla="*/ 50 h 133"/>
                  <a:gd name="T94" fmla="*/ 94 w 133"/>
                  <a:gd name="T95" fmla="*/ 62 h 133"/>
                  <a:gd name="T96" fmla="*/ 106 w 133"/>
                  <a:gd name="T97" fmla="*/ 62 h 133"/>
                  <a:gd name="T98" fmla="*/ 107 w 133"/>
                  <a:gd name="T99" fmla="*/ 64 h 133"/>
                  <a:gd name="T100" fmla="*/ 107 w 133"/>
                  <a:gd name="T10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29" y="0"/>
                      <a:pt x="0" y="30"/>
                      <a:pt x="0" y="67"/>
                    </a:cubicBezTo>
                    <a:cubicBezTo>
                      <a:pt x="0" y="103"/>
                      <a:pt x="29" y="133"/>
                      <a:pt x="66" y="133"/>
                    </a:cubicBezTo>
                    <a:cubicBezTo>
                      <a:pt x="103" y="133"/>
                      <a:pt x="133" y="103"/>
                      <a:pt x="133" y="67"/>
                    </a:cubicBezTo>
                    <a:cubicBezTo>
                      <a:pt x="133" y="30"/>
                      <a:pt x="103" y="0"/>
                      <a:pt x="66" y="0"/>
                    </a:cubicBezTo>
                    <a:close/>
                    <a:moveTo>
                      <a:pt x="60" y="103"/>
                    </a:moveTo>
                    <a:cubicBezTo>
                      <a:pt x="58" y="104"/>
                      <a:pt x="55" y="104"/>
                      <a:pt x="52" y="104"/>
                    </a:cubicBezTo>
                    <a:cubicBezTo>
                      <a:pt x="48" y="104"/>
                      <a:pt x="45" y="104"/>
                      <a:pt x="42" y="103"/>
                    </a:cubicBezTo>
                    <a:cubicBezTo>
                      <a:pt x="36" y="101"/>
                      <a:pt x="32" y="99"/>
                      <a:pt x="30" y="95"/>
                    </a:cubicBezTo>
                    <a:cubicBezTo>
                      <a:pt x="29" y="94"/>
                      <a:pt x="29" y="92"/>
                      <a:pt x="29" y="90"/>
                    </a:cubicBezTo>
                    <a:cubicBezTo>
                      <a:pt x="29" y="88"/>
                      <a:pt x="29" y="87"/>
                      <a:pt x="30" y="85"/>
                    </a:cubicBezTo>
                    <a:cubicBezTo>
                      <a:pt x="33" y="78"/>
                      <a:pt x="42" y="74"/>
                      <a:pt x="51" y="74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2"/>
                      <a:pt x="50" y="71"/>
                      <a:pt x="50" y="69"/>
                    </a:cubicBezTo>
                    <a:cubicBezTo>
                      <a:pt x="50" y="69"/>
                      <a:pt x="50" y="68"/>
                      <a:pt x="50" y="67"/>
                    </a:cubicBezTo>
                    <a:cubicBezTo>
                      <a:pt x="40" y="67"/>
                      <a:pt x="33" y="60"/>
                      <a:pt x="33" y="50"/>
                    </a:cubicBezTo>
                    <a:cubicBezTo>
                      <a:pt x="33" y="44"/>
                      <a:pt x="39" y="37"/>
                      <a:pt x="46" y="35"/>
                    </a:cubicBezTo>
                    <a:cubicBezTo>
                      <a:pt x="48" y="34"/>
                      <a:pt x="51" y="33"/>
                      <a:pt x="53" y="3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3"/>
                      <a:pt x="75" y="34"/>
                      <a:pt x="75" y="35"/>
                    </a:cubicBezTo>
                    <a:cubicBezTo>
                      <a:pt x="76" y="35"/>
                      <a:pt x="75" y="36"/>
                      <a:pt x="75" y="36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43"/>
                      <a:pt x="71" y="46"/>
                      <a:pt x="71" y="50"/>
                    </a:cubicBezTo>
                    <a:cubicBezTo>
                      <a:pt x="71" y="55"/>
                      <a:pt x="69" y="59"/>
                      <a:pt x="64" y="63"/>
                    </a:cubicBezTo>
                    <a:cubicBezTo>
                      <a:pt x="61" y="65"/>
                      <a:pt x="61" y="66"/>
                      <a:pt x="61" y="67"/>
                    </a:cubicBezTo>
                    <a:cubicBezTo>
                      <a:pt x="61" y="68"/>
                      <a:pt x="63" y="71"/>
                      <a:pt x="66" y="73"/>
                    </a:cubicBezTo>
                    <a:cubicBezTo>
                      <a:pt x="72" y="77"/>
                      <a:pt x="74" y="81"/>
                      <a:pt x="74" y="87"/>
                    </a:cubicBezTo>
                    <a:cubicBezTo>
                      <a:pt x="74" y="94"/>
                      <a:pt x="69" y="101"/>
                      <a:pt x="60" y="103"/>
                    </a:cubicBezTo>
                    <a:close/>
                    <a:moveTo>
                      <a:pt x="107" y="67"/>
                    </a:moveTo>
                    <a:cubicBezTo>
                      <a:pt x="107" y="68"/>
                      <a:pt x="107" y="69"/>
                      <a:pt x="106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4" y="82"/>
                      <a:pt x="93" y="82"/>
                      <a:pt x="92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8" y="82"/>
                      <a:pt x="87" y="82"/>
                      <a:pt x="87" y="81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4" y="69"/>
                      <a:pt x="74" y="68"/>
                      <a:pt x="74" y="67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63"/>
                      <a:pt x="74" y="62"/>
                      <a:pt x="75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9"/>
                      <a:pt x="88" y="49"/>
                      <a:pt x="89" y="49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9"/>
                      <a:pt x="94" y="49"/>
                      <a:pt x="94" y="50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7" y="62"/>
                      <a:pt x="107" y="63"/>
                      <a:pt x="107" y="64"/>
                    </a:cubicBezTo>
                    <a:lnTo>
                      <a:pt x="107" y="6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52" name="Freeform 32"/>
            <p:cNvSpPr>
              <a:spLocks noEditPoints="1"/>
            </p:cNvSpPr>
            <p:nvPr/>
          </p:nvSpPr>
          <p:spPr bwMode="auto">
            <a:xfrm>
              <a:off x="8412956" y="2759075"/>
              <a:ext cx="998538" cy="500062"/>
            </a:xfrm>
            <a:custGeom>
              <a:avLst/>
              <a:gdLst>
                <a:gd name="T0" fmla="*/ 101 w 238"/>
                <a:gd name="T1" fmla="*/ 35 h 119"/>
                <a:gd name="T2" fmla="*/ 190 w 238"/>
                <a:gd name="T3" fmla="*/ 50 h 119"/>
                <a:gd name="T4" fmla="*/ 157 w 238"/>
                <a:gd name="T5" fmla="*/ 59 h 119"/>
                <a:gd name="T6" fmla="*/ 147 w 238"/>
                <a:gd name="T7" fmla="*/ 41 h 119"/>
                <a:gd name="T8" fmla="*/ 116 w 238"/>
                <a:gd name="T9" fmla="*/ 41 h 119"/>
                <a:gd name="T10" fmla="*/ 139 w 238"/>
                <a:gd name="T11" fmla="*/ 87 h 119"/>
                <a:gd name="T12" fmla="*/ 238 w 238"/>
                <a:gd name="T13" fmla="*/ 59 h 119"/>
                <a:gd name="T14" fmla="*/ 95 w 238"/>
                <a:gd name="T15" fmla="*/ 21 h 119"/>
                <a:gd name="T16" fmla="*/ 93 w 238"/>
                <a:gd name="T17" fmla="*/ 21 h 119"/>
                <a:gd name="T18" fmla="*/ 83 w 238"/>
                <a:gd name="T19" fmla="*/ 0 h 119"/>
                <a:gd name="T20" fmla="*/ 52 w 238"/>
                <a:gd name="T21" fmla="*/ 4 h 119"/>
                <a:gd name="T22" fmla="*/ 65 w 238"/>
                <a:gd name="T23" fmla="*/ 29 h 119"/>
                <a:gd name="T24" fmla="*/ 29 w 238"/>
                <a:gd name="T25" fmla="*/ 119 h 119"/>
                <a:gd name="T26" fmla="*/ 128 w 238"/>
                <a:gd name="T27" fmla="*/ 91 h 119"/>
                <a:gd name="T28" fmla="*/ 101 w 238"/>
                <a:gd name="T29" fmla="*/ 35 h 119"/>
                <a:gd name="T30" fmla="*/ 56 w 238"/>
                <a:gd name="T31" fmla="*/ 86 h 119"/>
                <a:gd name="T32" fmla="*/ 74 w 238"/>
                <a:gd name="T33" fmla="*/ 47 h 119"/>
                <a:gd name="T34" fmla="*/ 89 w 238"/>
                <a:gd name="T35" fmla="*/ 78 h 119"/>
                <a:gd name="T36" fmla="*/ 56 w 238"/>
                <a:gd name="T37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119">
                  <a:moveTo>
                    <a:pt x="101" y="35"/>
                  </a:moveTo>
                  <a:cubicBezTo>
                    <a:pt x="149" y="21"/>
                    <a:pt x="190" y="50"/>
                    <a:pt x="190" y="50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38" y="40"/>
                    <a:pt x="127" y="39"/>
                    <a:pt x="116" y="41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238" y="59"/>
                    <a:pt x="202" y="3"/>
                    <a:pt x="95" y="21"/>
                  </a:cubicBezTo>
                  <a:cubicBezTo>
                    <a:pt x="95" y="21"/>
                    <a:pt x="94" y="21"/>
                    <a:pt x="93" y="2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0" y="56"/>
                    <a:pt x="29" y="119"/>
                    <a:pt x="29" y="119"/>
                  </a:cubicBezTo>
                  <a:cubicBezTo>
                    <a:pt x="128" y="91"/>
                    <a:pt x="128" y="91"/>
                    <a:pt x="128" y="91"/>
                  </a:cubicBezTo>
                  <a:lnTo>
                    <a:pt x="101" y="35"/>
                  </a:lnTo>
                  <a:close/>
                  <a:moveTo>
                    <a:pt x="56" y="86"/>
                  </a:moveTo>
                  <a:cubicBezTo>
                    <a:pt x="56" y="86"/>
                    <a:pt x="46" y="65"/>
                    <a:pt x="74" y="47"/>
                  </a:cubicBezTo>
                  <a:cubicBezTo>
                    <a:pt x="89" y="78"/>
                    <a:pt x="89" y="78"/>
                    <a:pt x="89" y="78"/>
                  </a:cubicBezTo>
                  <a:lnTo>
                    <a:pt x="56" y="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0548143" y="3711575"/>
              <a:ext cx="615950" cy="385763"/>
              <a:chOff x="3913188" y="3711575"/>
              <a:chExt cx="615950" cy="385763"/>
            </a:xfrm>
            <a:grpFill/>
          </p:grpSpPr>
          <p:sp>
            <p:nvSpPr>
              <p:cNvPr id="61" name="Freeform 33"/>
              <p:cNvSpPr>
                <a:spLocks noEditPoints="1"/>
              </p:cNvSpPr>
              <p:nvPr/>
            </p:nvSpPr>
            <p:spPr bwMode="auto">
              <a:xfrm>
                <a:off x="3913188" y="3711575"/>
                <a:ext cx="314325" cy="377825"/>
              </a:xfrm>
              <a:custGeom>
                <a:avLst/>
                <a:gdLst>
                  <a:gd name="T0" fmla="*/ 57 w 75"/>
                  <a:gd name="T1" fmla="*/ 41 h 90"/>
                  <a:gd name="T2" fmla="*/ 71 w 75"/>
                  <a:gd name="T3" fmla="*/ 24 h 90"/>
                  <a:gd name="T4" fmla="*/ 46 w 75"/>
                  <a:gd name="T5" fmla="*/ 0 h 90"/>
                  <a:gd name="T6" fmla="*/ 20 w 75"/>
                  <a:gd name="T7" fmla="*/ 0 h 90"/>
                  <a:gd name="T8" fmla="*/ 19 w 75"/>
                  <a:gd name="T9" fmla="*/ 0 h 90"/>
                  <a:gd name="T10" fmla="*/ 0 w 75"/>
                  <a:gd name="T11" fmla="*/ 0 h 90"/>
                  <a:gd name="T12" fmla="*/ 0 w 75"/>
                  <a:gd name="T13" fmla="*/ 89 h 90"/>
                  <a:gd name="T14" fmla="*/ 19 w 75"/>
                  <a:gd name="T15" fmla="*/ 89 h 90"/>
                  <a:gd name="T16" fmla="*/ 20 w 75"/>
                  <a:gd name="T17" fmla="*/ 89 h 90"/>
                  <a:gd name="T18" fmla="*/ 46 w 75"/>
                  <a:gd name="T19" fmla="*/ 89 h 90"/>
                  <a:gd name="T20" fmla="*/ 74 w 75"/>
                  <a:gd name="T21" fmla="*/ 63 h 90"/>
                  <a:gd name="T22" fmla="*/ 57 w 75"/>
                  <a:gd name="T23" fmla="*/ 41 h 90"/>
                  <a:gd name="T24" fmla="*/ 20 w 75"/>
                  <a:gd name="T25" fmla="*/ 16 h 90"/>
                  <a:gd name="T26" fmla="*/ 42 w 75"/>
                  <a:gd name="T27" fmla="*/ 16 h 90"/>
                  <a:gd name="T28" fmla="*/ 46 w 75"/>
                  <a:gd name="T29" fmla="*/ 16 h 90"/>
                  <a:gd name="T30" fmla="*/ 52 w 75"/>
                  <a:gd name="T31" fmla="*/ 25 h 90"/>
                  <a:gd name="T32" fmla="*/ 44 w 75"/>
                  <a:gd name="T33" fmla="*/ 36 h 90"/>
                  <a:gd name="T34" fmla="*/ 20 w 75"/>
                  <a:gd name="T35" fmla="*/ 36 h 90"/>
                  <a:gd name="T36" fmla="*/ 20 w 75"/>
                  <a:gd name="T37" fmla="*/ 16 h 90"/>
                  <a:gd name="T38" fmla="*/ 44 w 75"/>
                  <a:gd name="T39" fmla="*/ 73 h 90"/>
                  <a:gd name="T40" fmla="*/ 43 w 75"/>
                  <a:gd name="T41" fmla="*/ 73 h 90"/>
                  <a:gd name="T42" fmla="*/ 20 w 75"/>
                  <a:gd name="T43" fmla="*/ 73 h 90"/>
                  <a:gd name="T44" fmla="*/ 20 w 75"/>
                  <a:gd name="T45" fmla="*/ 49 h 90"/>
                  <a:gd name="T46" fmla="*/ 46 w 75"/>
                  <a:gd name="T47" fmla="*/ 49 h 90"/>
                  <a:gd name="T48" fmla="*/ 55 w 75"/>
                  <a:gd name="T49" fmla="*/ 62 h 90"/>
                  <a:gd name="T50" fmla="*/ 44 w 75"/>
                  <a:gd name="T51" fmla="*/ 7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" h="90">
                    <a:moveTo>
                      <a:pt x="57" y="41"/>
                    </a:moveTo>
                    <a:cubicBezTo>
                      <a:pt x="57" y="41"/>
                      <a:pt x="71" y="40"/>
                      <a:pt x="71" y="24"/>
                    </a:cubicBezTo>
                    <a:cubicBezTo>
                      <a:pt x="71" y="8"/>
                      <a:pt x="60" y="0"/>
                      <a:pt x="4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9"/>
                      <a:pt x="74" y="90"/>
                      <a:pt x="74" y="63"/>
                    </a:cubicBezTo>
                    <a:cubicBezTo>
                      <a:pt x="74" y="63"/>
                      <a:pt x="75" y="41"/>
                      <a:pt x="57" y="41"/>
                    </a:cubicBezTo>
                    <a:close/>
                    <a:moveTo>
                      <a:pt x="20" y="16"/>
                    </a:moveTo>
                    <a:cubicBezTo>
                      <a:pt x="42" y="16"/>
                      <a:pt x="42" y="16"/>
                      <a:pt x="4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52" y="16"/>
                      <a:pt x="52" y="25"/>
                    </a:cubicBezTo>
                    <a:cubicBezTo>
                      <a:pt x="52" y="34"/>
                      <a:pt x="48" y="36"/>
                      <a:pt x="44" y="36"/>
                    </a:cubicBezTo>
                    <a:cubicBezTo>
                      <a:pt x="20" y="36"/>
                      <a:pt x="20" y="36"/>
                      <a:pt x="20" y="36"/>
                    </a:cubicBezTo>
                    <a:lnTo>
                      <a:pt x="20" y="16"/>
                    </a:lnTo>
                    <a:close/>
                    <a:moveTo>
                      <a:pt x="44" y="73"/>
                    </a:moveTo>
                    <a:cubicBezTo>
                      <a:pt x="44" y="73"/>
                      <a:pt x="43" y="73"/>
                      <a:pt x="43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55" y="49"/>
                      <a:pt x="55" y="62"/>
                    </a:cubicBezTo>
                    <a:cubicBezTo>
                      <a:pt x="55" y="72"/>
                      <a:pt x="48" y="73"/>
                      <a:pt x="44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4227513" y="3808413"/>
                <a:ext cx="301625" cy="288925"/>
              </a:xfrm>
              <a:custGeom>
                <a:avLst/>
                <a:gdLst>
                  <a:gd name="T0" fmla="*/ 36 w 72"/>
                  <a:gd name="T1" fmla="*/ 0 h 69"/>
                  <a:gd name="T2" fmla="*/ 2 w 72"/>
                  <a:gd name="T3" fmla="*/ 34 h 69"/>
                  <a:gd name="T4" fmla="*/ 36 w 72"/>
                  <a:gd name="T5" fmla="*/ 68 h 69"/>
                  <a:gd name="T6" fmla="*/ 66 w 72"/>
                  <a:gd name="T7" fmla="*/ 44 h 69"/>
                  <a:gd name="T8" fmla="*/ 51 w 72"/>
                  <a:gd name="T9" fmla="*/ 44 h 69"/>
                  <a:gd name="T10" fmla="*/ 37 w 72"/>
                  <a:gd name="T11" fmla="*/ 54 h 69"/>
                  <a:gd name="T12" fmla="*/ 21 w 72"/>
                  <a:gd name="T13" fmla="*/ 38 h 69"/>
                  <a:gd name="T14" fmla="*/ 67 w 72"/>
                  <a:gd name="T15" fmla="*/ 38 h 69"/>
                  <a:gd name="T16" fmla="*/ 36 w 72"/>
                  <a:gd name="T17" fmla="*/ 0 h 69"/>
                  <a:gd name="T18" fmla="*/ 21 w 72"/>
                  <a:gd name="T19" fmla="*/ 26 h 69"/>
                  <a:gd name="T20" fmla="*/ 37 w 72"/>
                  <a:gd name="T21" fmla="*/ 13 h 69"/>
                  <a:gd name="T22" fmla="*/ 50 w 72"/>
                  <a:gd name="T23" fmla="*/ 26 h 69"/>
                  <a:gd name="T24" fmla="*/ 21 w 72"/>
                  <a:gd name="T25" fmla="*/ 2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69">
                    <a:moveTo>
                      <a:pt x="36" y="0"/>
                    </a:moveTo>
                    <a:cubicBezTo>
                      <a:pt x="2" y="0"/>
                      <a:pt x="2" y="34"/>
                      <a:pt x="2" y="34"/>
                    </a:cubicBezTo>
                    <a:cubicBezTo>
                      <a:pt x="2" y="34"/>
                      <a:pt x="0" y="68"/>
                      <a:pt x="36" y="68"/>
                    </a:cubicBezTo>
                    <a:cubicBezTo>
                      <a:pt x="36" y="68"/>
                      <a:pt x="66" y="69"/>
                      <a:pt x="66" y="44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1" y="44"/>
                      <a:pt x="51" y="54"/>
                      <a:pt x="37" y="54"/>
                    </a:cubicBezTo>
                    <a:cubicBezTo>
                      <a:pt x="37" y="54"/>
                      <a:pt x="21" y="55"/>
                      <a:pt x="21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8"/>
                      <a:pt x="72" y="0"/>
                      <a:pt x="36" y="0"/>
                    </a:cubicBezTo>
                    <a:close/>
                    <a:moveTo>
                      <a:pt x="21" y="26"/>
                    </a:moveTo>
                    <a:cubicBezTo>
                      <a:pt x="21" y="26"/>
                      <a:pt x="23" y="13"/>
                      <a:pt x="37" y="13"/>
                    </a:cubicBezTo>
                    <a:cubicBezTo>
                      <a:pt x="50" y="13"/>
                      <a:pt x="50" y="26"/>
                      <a:pt x="50" y="26"/>
                    </a:cubicBezTo>
                    <a:lnTo>
                      <a:pt x="2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Rectangle 35"/>
              <p:cNvSpPr>
                <a:spLocks noChangeArrowheads="1"/>
              </p:cNvSpPr>
              <p:nvPr/>
            </p:nvSpPr>
            <p:spPr bwMode="auto">
              <a:xfrm>
                <a:off x="4298951" y="3736975"/>
                <a:ext cx="155575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9797256" y="2395538"/>
              <a:ext cx="873125" cy="841375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792243" y="1111250"/>
              <a:ext cx="944563" cy="944562"/>
              <a:chOff x="1157288" y="1111250"/>
              <a:chExt cx="944563" cy="944562"/>
            </a:xfrm>
            <a:grpFill/>
          </p:grpSpPr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1463676" y="1111250"/>
                <a:ext cx="360363" cy="357187"/>
              </a:xfrm>
              <a:custGeom>
                <a:avLst/>
                <a:gdLst>
                  <a:gd name="T0" fmla="*/ 86 w 86"/>
                  <a:gd name="T1" fmla="*/ 10 h 85"/>
                  <a:gd name="T2" fmla="*/ 40 w 86"/>
                  <a:gd name="T3" fmla="*/ 0 h 85"/>
                  <a:gd name="T4" fmla="*/ 0 w 86"/>
                  <a:gd name="T5" fmla="*/ 8 h 85"/>
                  <a:gd name="T6" fmla="*/ 86 w 86"/>
                  <a:gd name="T7" fmla="*/ 85 h 85"/>
                  <a:gd name="T8" fmla="*/ 86 w 86"/>
                  <a:gd name="T9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86" y="10"/>
                    </a:moveTo>
                    <a:cubicBezTo>
                      <a:pt x="71" y="4"/>
                      <a:pt x="56" y="0"/>
                      <a:pt x="40" y="0"/>
                    </a:cubicBezTo>
                    <a:cubicBezTo>
                      <a:pt x="26" y="0"/>
                      <a:pt x="13" y="3"/>
                      <a:pt x="0" y="8"/>
                    </a:cubicBezTo>
                    <a:cubicBezTo>
                      <a:pt x="3" y="10"/>
                      <a:pt x="82" y="82"/>
                      <a:pt x="86" y="85"/>
                    </a:cubicBezTo>
                    <a:cubicBezTo>
                      <a:pt x="86" y="80"/>
                      <a:pt x="86" y="12"/>
                      <a:pt x="8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1190626" y="1581150"/>
                <a:ext cx="196850" cy="406400"/>
              </a:xfrm>
              <a:custGeom>
                <a:avLst/>
                <a:gdLst>
                  <a:gd name="T0" fmla="*/ 47 w 47"/>
                  <a:gd name="T1" fmla="*/ 97 h 97"/>
                  <a:gd name="T2" fmla="*/ 47 w 47"/>
                  <a:gd name="T3" fmla="*/ 0 h 97"/>
                  <a:gd name="T4" fmla="*/ 0 w 47"/>
                  <a:gd name="T5" fmla="*/ 42 h 97"/>
                  <a:gd name="T6" fmla="*/ 47 w 47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97">
                    <a:moveTo>
                      <a:pt x="47" y="97"/>
                    </a:moveTo>
                    <a:cubicBezTo>
                      <a:pt x="47" y="92"/>
                      <a:pt x="47" y="5"/>
                      <a:pt x="47" y="0"/>
                    </a:cubicBezTo>
                    <a:cubicBezTo>
                      <a:pt x="43" y="3"/>
                      <a:pt x="2" y="41"/>
                      <a:pt x="0" y="42"/>
                    </a:cubicBezTo>
                    <a:cubicBezTo>
                      <a:pt x="9" y="65"/>
                      <a:pt x="26" y="84"/>
                      <a:pt x="47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1157288" y="1166813"/>
                <a:ext cx="436563" cy="539750"/>
              </a:xfrm>
              <a:custGeom>
                <a:avLst/>
                <a:gdLst>
                  <a:gd name="T0" fmla="*/ 0 w 104"/>
                  <a:gd name="T1" fmla="*/ 100 h 129"/>
                  <a:gd name="T2" fmla="*/ 4 w 104"/>
                  <a:gd name="T3" fmla="*/ 129 h 129"/>
                  <a:gd name="T4" fmla="*/ 104 w 104"/>
                  <a:gd name="T5" fmla="*/ 38 h 129"/>
                  <a:gd name="T6" fmla="*/ 61 w 104"/>
                  <a:gd name="T7" fmla="*/ 0 h 129"/>
                  <a:gd name="T8" fmla="*/ 0 w 104"/>
                  <a:gd name="T9" fmla="*/ 10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9">
                    <a:moveTo>
                      <a:pt x="0" y="100"/>
                    </a:moveTo>
                    <a:cubicBezTo>
                      <a:pt x="0" y="109"/>
                      <a:pt x="2" y="119"/>
                      <a:pt x="4" y="129"/>
                    </a:cubicBezTo>
                    <a:cubicBezTo>
                      <a:pt x="7" y="126"/>
                      <a:pt x="102" y="40"/>
                      <a:pt x="104" y="38"/>
                    </a:cubicBezTo>
                    <a:cubicBezTo>
                      <a:pt x="102" y="37"/>
                      <a:pt x="63" y="1"/>
                      <a:pt x="61" y="0"/>
                    </a:cubicBezTo>
                    <a:cubicBezTo>
                      <a:pt x="24" y="19"/>
                      <a:pt x="0" y="57"/>
                      <a:pt x="0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1438276" y="1790700"/>
                <a:ext cx="615950" cy="265112"/>
              </a:xfrm>
              <a:custGeom>
                <a:avLst/>
                <a:gdLst>
                  <a:gd name="T0" fmla="*/ 0 w 147"/>
                  <a:gd name="T1" fmla="*/ 0 h 63"/>
                  <a:gd name="T2" fmla="*/ 0 w 147"/>
                  <a:gd name="T3" fmla="*/ 53 h 63"/>
                  <a:gd name="T4" fmla="*/ 35 w 147"/>
                  <a:gd name="T5" fmla="*/ 63 h 63"/>
                  <a:gd name="T6" fmla="*/ 56 w 147"/>
                  <a:gd name="T7" fmla="*/ 63 h 63"/>
                  <a:gd name="T8" fmla="*/ 147 w 147"/>
                  <a:gd name="T9" fmla="*/ 0 h 63"/>
                  <a:gd name="T10" fmla="*/ 0 w 147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63">
                    <a:moveTo>
                      <a:pt x="0" y="0"/>
                    </a:moveTo>
                    <a:cubicBezTo>
                      <a:pt x="0" y="2"/>
                      <a:pt x="0" y="52"/>
                      <a:pt x="0" y="53"/>
                    </a:cubicBezTo>
                    <a:cubicBezTo>
                      <a:pt x="11" y="58"/>
                      <a:pt x="23" y="62"/>
                      <a:pt x="35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95" y="59"/>
                      <a:pt x="129" y="35"/>
                      <a:pt x="147" y="0"/>
                    </a:cubicBezTo>
                    <a:cubicBezTo>
                      <a:pt x="14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1874838" y="1182688"/>
                <a:ext cx="227013" cy="558800"/>
              </a:xfrm>
              <a:custGeom>
                <a:avLst/>
                <a:gdLst>
                  <a:gd name="T0" fmla="*/ 0 w 54"/>
                  <a:gd name="T1" fmla="*/ 0 h 133"/>
                  <a:gd name="T2" fmla="*/ 0 w 54"/>
                  <a:gd name="T3" fmla="*/ 133 h 133"/>
                  <a:gd name="T4" fmla="*/ 48 w 54"/>
                  <a:gd name="T5" fmla="*/ 133 h 133"/>
                  <a:gd name="T6" fmla="*/ 54 w 54"/>
                  <a:gd name="T7" fmla="*/ 96 h 133"/>
                  <a:gd name="T8" fmla="*/ 0 w 54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3">
                    <a:moveTo>
                      <a:pt x="0" y="0"/>
                    </a:moveTo>
                    <a:cubicBezTo>
                      <a:pt x="0" y="4"/>
                      <a:pt x="0" y="130"/>
                      <a:pt x="0" y="133"/>
                    </a:cubicBezTo>
                    <a:cubicBezTo>
                      <a:pt x="2" y="133"/>
                      <a:pt x="46" y="133"/>
                      <a:pt x="48" y="133"/>
                    </a:cubicBezTo>
                    <a:cubicBezTo>
                      <a:pt x="52" y="121"/>
                      <a:pt x="54" y="108"/>
                      <a:pt x="54" y="96"/>
                    </a:cubicBezTo>
                    <a:cubicBezTo>
                      <a:pt x="54" y="57"/>
                      <a:pt x="33" y="2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820496" y="1379935"/>
            <a:ext cx="3848101" cy="3087290"/>
            <a:chOff x="7061993" y="696913"/>
            <a:chExt cx="5130801" cy="4116387"/>
          </a:xfrm>
          <a:solidFill>
            <a:schemeClr val="accent2"/>
          </a:solidFill>
        </p:grpSpPr>
        <p:sp>
          <p:nvSpPr>
            <p:cNvPr id="74" name="Freeform 5"/>
            <p:cNvSpPr>
              <a:spLocks noEditPoints="1"/>
            </p:cNvSpPr>
            <p:nvPr/>
          </p:nvSpPr>
          <p:spPr bwMode="auto">
            <a:xfrm>
              <a:off x="11416506" y="2373313"/>
              <a:ext cx="733425" cy="730250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21"/>
            <p:cNvSpPr>
              <a:spLocks/>
            </p:cNvSpPr>
            <p:nvPr/>
          </p:nvSpPr>
          <p:spPr bwMode="auto">
            <a:xfrm>
              <a:off x="11235531" y="3208338"/>
              <a:ext cx="957263" cy="952500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22"/>
            <p:cNvSpPr>
              <a:spLocks noEditPoints="1"/>
            </p:cNvSpPr>
            <p:nvPr/>
          </p:nvSpPr>
          <p:spPr bwMode="auto">
            <a:xfrm>
              <a:off x="8811418" y="1774825"/>
              <a:ext cx="855663" cy="854075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9973468" y="696913"/>
              <a:ext cx="771525" cy="717550"/>
              <a:chOff x="3338513" y="696913"/>
              <a:chExt cx="771525" cy="717550"/>
            </a:xfrm>
            <a:grpFill/>
          </p:grpSpPr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3586163" y="696913"/>
                <a:ext cx="523875" cy="717550"/>
              </a:xfrm>
              <a:custGeom>
                <a:avLst/>
                <a:gdLst>
                  <a:gd name="T0" fmla="*/ 115 w 125"/>
                  <a:gd name="T1" fmla="*/ 63 h 171"/>
                  <a:gd name="T2" fmla="*/ 69 w 125"/>
                  <a:gd name="T3" fmla="*/ 63 h 171"/>
                  <a:gd name="T4" fmla="*/ 85 w 125"/>
                  <a:gd name="T5" fmla="*/ 32 h 171"/>
                  <a:gd name="T6" fmla="*/ 74 w 125"/>
                  <a:gd name="T7" fmla="*/ 0 h 171"/>
                  <a:gd name="T8" fmla="*/ 61 w 125"/>
                  <a:gd name="T9" fmla="*/ 21 h 171"/>
                  <a:gd name="T10" fmla="*/ 37 w 125"/>
                  <a:gd name="T11" fmla="*/ 53 h 171"/>
                  <a:gd name="T12" fmla="*/ 0 w 125"/>
                  <a:gd name="T13" fmla="*/ 70 h 171"/>
                  <a:gd name="T14" fmla="*/ 0 w 125"/>
                  <a:gd name="T15" fmla="*/ 71 h 171"/>
                  <a:gd name="T16" fmla="*/ 0 w 125"/>
                  <a:gd name="T17" fmla="*/ 148 h 171"/>
                  <a:gd name="T18" fmla="*/ 26 w 125"/>
                  <a:gd name="T19" fmla="*/ 155 h 171"/>
                  <a:gd name="T20" fmla="*/ 76 w 125"/>
                  <a:gd name="T21" fmla="*/ 171 h 171"/>
                  <a:gd name="T22" fmla="*/ 91 w 125"/>
                  <a:gd name="T23" fmla="*/ 147 h 171"/>
                  <a:gd name="T24" fmla="*/ 103 w 125"/>
                  <a:gd name="T25" fmla="*/ 121 h 171"/>
                  <a:gd name="T26" fmla="*/ 107 w 125"/>
                  <a:gd name="T27" fmla="*/ 91 h 171"/>
                  <a:gd name="T28" fmla="*/ 115 w 125"/>
                  <a:gd name="T29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71">
                    <a:moveTo>
                      <a:pt x="115" y="63"/>
                    </a:moveTo>
                    <a:cubicBezTo>
                      <a:pt x="105" y="57"/>
                      <a:pt x="69" y="63"/>
                      <a:pt x="69" y="63"/>
                    </a:cubicBezTo>
                    <a:cubicBezTo>
                      <a:pt x="75" y="59"/>
                      <a:pt x="85" y="38"/>
                      <a:pt x="85" y="32"/>
                    </a:cubicBezTo>
                    <a:cubicBezTo>
                      <a:pt x="86" y="19"/>
                      <a:pt x="83" y="0"/>
                      <a:pt x="74" y="0"/>
                    </a:cubicBezTo>
                    <a:cubicBezTo>
                      <a:pt x="64" y="0"/>
                      <a:pt x="62" y="16"/>
                      <a:pt x="61" y="21"/>
                    </a:cubicBezTo>
                    <a:cubicBezTo>
                      <a:pt x="59" y="35"/>
                      <a:pt x="46" y="48"/>
                      <a:pt x="37" y="53"/>
                    </a:cubicBezTo>
                    <a:cubicBezTo>
                      <a:pt x="25" y="60"/>
                      <a:pt x="16" y="66"/>
                      <a:pt x="0" y="70"/>
                    </a:cubicBezTo>
                    <a:cubicBezTo>
                      <a:pt x="0" y="70"/>
                      <a:pt x="0" y="71"/>
                      <a:pt x="0" y="71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9" y="148"/>
                      <a:pt x="18" y="150"/>
                      <a:pt x="26" y="155"/>
                    </a:cubicBezTo>
                    <a:cubicBezTo>
                      <a:pt x="43" y="164"/>
                      <a:pt x="56" y="171"/>
                      <a:pt x="76" y="171"/>
                    </a:cubicBezTo>
                    <a:cubicBezTo>
                      <a:pt x="106" y="171"/>
                      <a:pt x="103" y="148"/>
                      <a:pt x="91" y="147"/>
                    </a:cubicBezTo>
                    <a:cubicBezTo>
                      <a:pt x="115" y="148"/>
                      <a:pt x="117" y="128"/>
                      <a:pt x="103" y="121"/>
                    </a:cubicBezTo>
                    <a:cubicBezTo>
                      <a:pt x="125" y="121"/>
                      <a:pt x="122" y="93"/>
                      <a:pt x="107" y="91"/>
                    </a:cubicBezTo>
                    <a:cubicBezTo>
                      <a:pt x="124" y="92"/>
                      <a:pt x="125" y="70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3338513" y="960438"/>
                <a:ext cx="163513" cy="390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8878093" y="4511675"/>
              <a:ext cx="349250" cy="301625"/>
            </a:xfrm>
            <a:custGeom>
              <a:avLst/>
              <a:gdLst>
                <a:gd name="T0" fmla="*/ 42 w 83"/>
                <a:gd name="T1" fmla="*/ 0 h 72"/>
                <a:gd name="T2" fmla="*/ 0 w 83"/>
                <a:gd name="T3" fmla="*/ 31 h 72"/>
                <a:gd name="T4" fmla="*/ 14 w 83"/>
                <a:gd name="T5" fmla="*/ 54 h 72"/>
                <a:gd name="T6" fmla="*/ 4 w 83"/>
                <a:gd name="T7" fmla="*/ 72 h 72"/>
                <a:gd name="T8" fmla="*/ 24 w 83"/>
                <a:gd name="T9" fmla="*/ 59 h 72"/>
                <a:gd name="T10" fmla="*/ 42 w 83"/>
                <a:gd name="T11" fmla="*/ 62 h 72"/>
                <a:gd name="T12" fmla="*/ 83 w 83"/>
                <a:gd name="T13" fmla="*/ 31 h 72"/>
                <a:gd name="T14" fmla="*/ 42 w 83"/>
                <a:gd name="T15" fmla="*/ 0 h 72"/>
                <a:gd name="T16" fmla="*/ 42 w 83"/>
                <a:gd name="T17" fmla="*/ 12 h 72"/>
                <a:gd name="T18" fmla="*/ 9 w 83"/>
                <a:gd name="T19" fmla="*/ 23 h 72"/>
                <a:gd name="T20" fmla="*/ 42 w 83"/>
                <a:gd name="T21" fmla="*/ 7 h 72"/>
                <a:gd name="T22" fmla="*/ 75 w 83"/>
                <a:gd name="T23" fmla="*/ 23 h 72"/>
                <a:gd name="T24" fmla="*/ 42 w 83"/>
                <a:gd name="T25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2">
                  <a:moveTo>
                    <a:pt x="42" y="0"/>
                  </a:moveTo>
                  <a:cubicBezTo>
                    <a:pt x="19" y="0"/>
                    <a:pt x="0" y="14"/>
                    <a:pt x="0" y="31"/>
                  </a:cubicBezTo>
                  <a:cubicBezTo>
                    <a:pt x="0" y="40"/>
                    <a:pt x="6" y="48"/>
                    <a:pt x="14" y="5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9" y="61"/>
                    <a:pt x="35" y="62"/>
                    <a:pt x="42" y="62"/>
                  </a:cubicBezTo>
                  <a:cubicBezTo>
                    <a:pt x="64" y="62"/>
                    <a:pt x="83" y="48"/>
                    <a:pt x="83" y="31"/>
                  </a:cubicBezTo>
                  <a:cubicBezTo>
                    <a:pt x="83" y="14"/>
                    <a:pt x="64" y="0"/>
                    <a:pt x="42" y="0"/>
                  </a:cubicBezTo>
                  <a:close/>
                  <a:moveTo>
                    <a:pt x="42" y="12"/>
                  </a:moveTo>
                  <a:cubicBezTo>
                    <a:pt x="28" y="12"/>
                    <a:pt x="16" y="16"/>
                    <a:pt x="9" y="23"/>
                  </a:cubicBezTo>
                  <a:cubicBezTo>
                    <a:pt x="12" y="14"/>
                    <a:pt x="26" y="7"/>
                    <a:pt x="42" y="7"/>
                  </a:cubicBezTo>
                  <a:cubicBezTo>
                    <a:pt x="58" y="7"/>
                    <a:pt x="72" y="14"/>
                    <a:pt x="75" y="23"/>
                  </a:cubicBezTo>
                  <a:cubicBezTo>
                    <a:pt x="68" y="16"/>
                    <a:pt x="5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7179468" y="3295650"/>
              <a:ext cx="1325563" cy="1241425"/>
              <a:chOff x="544513" y="3295650"/>
              <a:chExt cx="1325563" cy="1241425"/>
            </a:xfrm>
            <a:grpFill/>
          </p:grpSpPr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7061993" y="1874838"/>
              <a:ext cx="612775" cy="738187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52"/>
            <p:cNvSpPr>
              <a:spLocks/>
            </p:cNvSpPr>
            <p:nvPr/>
          </p:nvSpPr>
          <p:spPr bwMode="auto">
            <a:xfrm>
              <a:off x="10700581" y="1154907"/>
              <a:ext cx="612775" cy="738187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88" name="Straight Connector 87"/>
          <p:cNvCxnSpPr/>
          <p:nvPr/>
        </p:nvCxnSpPr>
        <p:spPr>
          <a:xfrm>
            <a:off x="2413256" y="2910978"/>
            <a:ext cx="35165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7280076" y="1260874"/>
            <a:ext cx="2730104" cy="3968353"/>
            <a:chOff x="7674768" y="538163"/>
            <a:chExt cx="3640138" cy="5291137"/>
          </a:xfrm>
          <a:solidFill>
            <a:schemeClr val="accent5"/>
          </a:solidFill>
        </p:grpSpPr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8874918" y="4810125"/>
              <a:ext cx="1019175" cy="1019175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36"/>
            <p:cNvSpPr>
              <a:spLocks/>
            </p:cNvSpPr>
            <p:nvPr/>
          </p:nvSpPr>
          <p:spPr bwMode="auto">
            <a:xfrm>
              <a:off x="10724356" y="2755900"/>
              <a:ext cx="590550" cy="784225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38"/>
            <p:cNvSpPr>
              <a:spLocks noEditPoints="1"/>
            </p:cNvSpPr>
            <p:nvPr/>
          </p:nvSpPr>
          <p:spPr bwMode="auto">
            <a:xfrm>
              <a:off x="8908256" y="3300413"/>
              <a:ext cx="817563" cy="830262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44"/>
            <p:cNvSpPr>
              <a:spLocks noEditPoints="1"/>
            </p:cNvSpPr>
            <p:nvPr/>
          </p:nvSpPr>
          <p:spPr bwMode="auto">
            <a:xfrm>
              <a:off x="7674768" y="2147888"/>
              <a:ext cx="809625" cy="812800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8824118" y="538163"/>
              <a:ext cx="977900" cy="971549"/>
              <a:chOff x="2189163" y="538163"/>
              <a:chExt cx="977900" cy="971549"/>
            </a:xfrm>
            <a:grpFill/>
          </p:grpSpPr>
          <p:sp>
            <p:nvSpPr>
              <p:cNvPr id="103" name="Freeform 50"/>
              <p:cNvSpPr>
                <a:spLocks/>
              </p:cNvSpPr>
              <p:nvPr/>
            </p:nvSpPr>
            <p:spPr bwMode="auto">
              <a:xfrm>
                <a:off x="2189163" y="538163"/>
                <a:ext cx="733425" cy="677862"/>
              </a:xfrm>
              <a:custGeom>
                <a:avLst/>
                <a:gdLst>
                  <a:gd name="T0" fmla="*/ 75 w 175"/>
                  <a:gd name="T1" fmla="*/ 162 h 162"/>
                  <a:gd name="T2" fmla="*/ 87 w 175"/>
                  <a:gd name="T3" fmla="*/ 152 h 162"/>
                  <a:gd name="T4" fmla="*/ 76 w 175"/>
                  <a:gd name="T5" fmla="*/ 142 h 162"/>
                  <a:gd name="T6" fmla="*/ 69 w 175"/>
                  <a:gd name="T7" fmla="*/ 142 h 162"/>
                  <a:gd name="T8" fmla="*/ 37 w 175"/>
                  <a:gd name="T9" fmla="*/ 109 h 162"/>
                  <a:gd name="T10" fmla="*/ 70 w 175"/>
                  <a:gd name="T11" fmla="*/ 78 h 162"/>
                  <a:gd name="T12" fmla="*/ 114 w 175"/>
                  <a:gd name="T13" fmla="*/ 78 h 162"/>
                  <a:gd name="T14" fmla="*/ 146 w 175"/>
                  <a:gd name="T15" fmla="*/ 110 h 162"/>
                  <a:gd name="T16" fmla="*/ 146 w 175"/>
                  <a:gd name="T17" fmla="*/ 151 h 162"/>
                  <a:gd name="T18" fmla="*/ 158 w 175"/>
                  <a:gd name="T19" fmla="*/ 162 h 162"/>
                  <a:gd name="T20" fmla="*/ 163 w 175"/>
                  <a:gd name="T21" fmla="*/ 162 h 162"/>
                  <a:gd name="T22" fmla="*/ 175 w 175"/>
                  <a:gd name="T23" fmla="*/ 151 h 162"/>
                  <a:gd name="T24" fmla="*/ 175 w 175"/>
                  <a:gd name="T25" fmla="*/ 15 h 162"/>
                  <a:gd name="T26" fmla="*/ 117 w 175"/>
                  <a:gd name="T27" fmla="*/ 0 h 162"/>
                  <a:gd name="T28" fmla="*/ 0 w 175"/>
                  <a:gd name="T29" fmla="*/ 116 h 162"/>
                  <a:gd name="T30" fmla="*/ 10 w 175"/>
                  <a:gd name="T31" fmla="*/ 162 h 162"/>
                  <a:gd name="T32" fmla="*/ 75 w 175"/>
                  <a:gd name="T3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" h="162">
                    <a:moveTo>
                      <a:pt x="75" y="162"/>
                    </a:moveTo>
                    <a:cubicBezTo>
                      <a:pt x="82" y="162"/>
                      <a:pt x="87" y="158"/>
                      <a:pt x="87" y="152"/>
                    </a:cubicBezTo>
                    <a:cubicBezTo>
                      <a:pt x="87" y="147"/>
                      <a:pt x="82" y="143"/>
                      <a:pt x="76" y="142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52" y="141"/>
                      <a:pt x="37" y="126"/>
                      <a:pt x="37" y="109"/>
                    </a:cubicBezTo>
                    <a:cubicBezTo>
                      <a:pt x="37" y="92"/>
                      <a:pt x="52" y="78"/>
                      <a:pt x="70" y="78"/>
                    </a:cubicBezTo>
                    <a:cubicBezTo>
                      <a:pt x="114" y="78"/>
                      <a:pt x="114" y="78"/>
                      <a:pt x="114" y="78"/>
                    </a:cubicBezTo>
                    <a:cubicBezTo>
                      <a:pt x="132" y="78"/>
                      <a:pt x="146" y="92"/>
                      <a:pt x="146" y="110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6" y="157"/>
                      <a:pt x="152" y="162"/>
                      <a:pt x="158" y="162"/>
                    </a:cubicBezTo>
                    <a:cubicBezTo>
                      <a:pt x="163" y="162"/>
                      <a:pt x="163" y="162"/>
                      <a:pt x="163" y="162"/>
                    </a:cubicBezTo>
                    <a:cubicBezTo>
                      <a:pt x="169" y="162"/>
                      <a:pt x="175" y="157"/>
                      <a:pt x="175" y="151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58" y="5"/>
                      <a:pt x="138" y="0"/>
                      <a:pt x="117" y="0"/>
                    </a:cubicBezTo>
                    <a:cubicBezTo>
                      <a:pt x="52" y="0"/>
                      <a:pt x="0" y="52"/>
                      <a:pt x="0" y="116"/>
                    </a:cubicBezTo>
                    <a:cubicBezTo>
                      <a:pt x="0" y="132"/>
                      <a:pt x="4" y="148"/>
                      <a:pt x="10" y="162"/>
                    </a:cubicBezTo>
                    <a:lnTo>
                      <a:pt x="7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4" name="Freeform 51"/>
              <p:cNvSpPr>
                <a:spLocks/>
              </p:cNvSpPr>
              <p:nvPr/>
            </p:nvSpPr>
            <p:spPr bwMode="auto">
              <a:xfrm>
                <a:off x="2281238" y="666750"/>
                <a:ext cx="885825" cy="842962"/>
              </a:xfrm>
              <a:custGeom>
                <a:avLst/>
                <a:gdLst>
                  <a:gd name="T0" fmla="*/ 174 w 211"/>
                  <a:gd name="T1" fmla="*/ 0 h 201"/>
                  <a:gd name="T2" fmla="*/ 174 w 211"/>
                  <a:gd name="T3" fmla="*/ 120 h 201"/>
                  <a:gd name="T4" fmla="*/ 141 w 211"/>
                  <a:gd name="T5" fmla="*/ 152 h 201"/>
                  <a:gd name="T6" fmla="*/ 136 w 211"/>
                  <a:gd name="T7" fmla="*/ 152 h 201"/>
                  <a:gd name="T8" fmla="*/ 103 w 211"/>
                  <a:gd name="T9" fmla="*/ 120 h 201"/>
                  <a:gd name="T10" fmla="*/ 103 w 211"/>
                  <a:gd name="T11" fmla="*/ 79 h 201"/>
                  <a:gd name="T12" fmla="*/ 92 w 211"/>
                  <a:gd name="T13" fmla="*/ 67 h 201"/>
                  <a:gd name="T14" fmla="*/ 48 w 211"/>
                  <a:gd name="T15" fmla="*/ 67 h 201"/>
                  <a:gd name="T16" fmla="*/ 36 w 211"/>
                  <a:gd name="T17" fmla="*/ 78 h 201"/>
                  <a:gd name="T18" fmla="*/ 48 w 211"/>
                  <a:gd name="T19" fmla="*/ 90 h 201"/>
                  <a:gd name="T20" fmla="*/ 55 w 211"/>
                  <a:gd name="T21" fmla="*/ 90 h 201"/>
                  <a:gd name="T22" fmla="*/ 86 w 211"/>
                  <a:gd name="T23" fmla="*/ 122 h 201"/>
                  <a:gd name="T24" fmla="*/ 53 w 211"/>
                  <a:gd name="T25" fmla="*/ 152 h 201"/>
                  <a:gd name="T26" fmla="*/ 0 w 211"/>
                  <a:gd name="T27" fmla="*/ 152 h 201"/>
                  <a:gd name="T28" fmla="*/ 95 w 211"/>
                  <a:gd name="T29" fmla="*/ 201 h 201"/>
                  <a:gd name="T30" fmla="*/ 211 w 211"/>
                  <a:gd name="T31" fmla="*/ 85 h 201"/>
                  <a:gd name="T32" fmla="*/ 174 w 211"/>
                  <a:gd name="T3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201">
                    <a:moveTo>
                      <a:pt x="174" y="0"/>
                    </a:moveTo>
                    <a:cubicBezTo>
                      <a:pt x="174" y="120"/>
                      <a:pt x="174" y="120"/>
                      <a:pt x="174" y="120"/>
                    </a:cubicBezTo>
                    <a:cubicBezTo>
                      <a:pt x="174" y="138"/>
                      <a:pt x="159" y="152"/>
                      <a:pt x="141" y="152"/>
                    </a:cubicBezTo>
                    <a:cubicBezTo>
                      <a:pt x="136" y="152"/>
                      <a:pt x="136" y="152"/>
                      <a:pt x="136" y="152"/>
                    </a:cubicBezTo>
                    <a:cubicBezTo>
                      <a:pt x="118" y="152"/>
                      <a:pt x="103" y="138"/>
                      <a:pt x="103" y="12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3"/>
                      <a:pt x="98" y="67"/>
                      <a:pt x="92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2" y="67"/>
                      <a:pt x="36" y="72"/>
                      <a:pt x="36" y="78"/>
                    </a:cubicBezTo>
                    <a:cubicBezTo>
                      <a:pt x="36" y="84"/>
                      <a:pt x="42" y="90"/>
                      <a:pt x="48" y="90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73" y="91"/>
                      <a:pt x="87" y="106"/>
                      <a:pt x="86" y="122"/>
                    </a:cubicBezTo>
                    <a:cubicBezTo>
                      <a:pt x="86" y="139"/>
                      <a:pt x="71" y="152"/>
                      <a:pt x="53" y="15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1" y="182"/>
                      <a:pt x="55" y="201"/>
                      <a:pt x="95" y="201"/>
                    </a:cubicBezTo>
                    <a:cubicBezTo>
                      <a:pt x="159" y="201"/>
                      <a:pt x="211" y="149"/>
                      <a:pt x="211" y="85"/>
                    </a:cubicBezTo>
                    <a:cubicBezTo>
                      <a:pt x="211" y="51"/>
                      <a:pt x="197" y="21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081168" y="4547140"/>
              <a:ext cx="626441" cy="586294"/>
              <a:chOff x="7904163" y="-96838"/>
              <a:chExt cx="1436687" cy="1344613"/>
            </a:xfrm>
            <a:grpFill/>
          </p:grpSpPr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8097838" y="1054100"/>
                <a:ext cx="1050925" cy="193675"/>
              </a:xfrm>
              <a:custGeom>
                <a:avLst/>
                <a:gdLst>
                  <a:gd name="T0" fmla="*/ 273 w 278"/>
                  <a:gd name="T1" fmla="*/ 0 h 51"/>
                  <a:gd name="T2" fmla="*/ 5 w 278"/>
                  <a:gd name="T3" fmla="*/ 0 h 51"/>
                  <a:gd name="T4" fmla="*/ 0 w 278"/>
                  <a:gd name="T5" fmla="*/ 5 h 51"/>
                  <a:gd name="T6" fmla="*/ 0 w 278"/>
                  <a:gd name="T7" fmla="*/ 46 h 51"/>
                  <a:gd name="T8" fmla="*/ 5 w 278"/>
                  <a:gd name="T9" fmla="*/ 51 h 51"/>
                  <a:gd name="T10" fmla="*/ 273 w 278"/>
                  <a:gd name="T11" fmla="*/ 51 h 51"/>
                  <a:gd name="T12" fmla="*/ 278 w 278"/>
                  <a:gd name="T13" fmla="*/ 46 h 51"/>
                  <a:gd name="T14" fmla="*/ 278 w 278"/>
                  <a:gd name="T15" fmla="*/ 5 h 51"/>
                  <a:gd name="T16" fmla="*/ 273 w 278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51">
                    <a:moveTo>
                      <a:pt x="27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2" y="51"/>
                      <a:pt x="5" y="51"/>
                    </a:cubicBezTo>
                    <a:cubicBezTo>
                      <a:pt x="273" y="51"/>
                      <a:pt x="273" y="51"/>
                      <a:pt x="273" y="51"/>
                    </a:cubicBezTo>
                    <a:cubicBezTo>
                      <a:pt x="276" y="51"/>
                      <a:pt x="278" y="48"/>
                      <a:pt x="278" y="46"/>
                    </a:cubicBezTo>
                    <a:cubicBezTo>
                      <a:pt x="278" y="5"/>
                      <a:pt x="278" y="5"/>
                      <a:pt x="278" y="5"/>
                    </a:cubicBezTo>
                    <a:cubicBezTo>
                      <a:pt x="278" y="2"/>
                      <a:pt x="276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2" name="Freeform 32"/>
              <p:cNvSpPr>
                <a:spLocks/>
              </p:cNvSpPr>
              <p:nvPr/>
            </p:nvSpPr>
            <p:spPr bwMode="auto">
              <a:xfrm>
                <a:off x="7904163" y="-96838"/>
                <a:ext cx="1436687" cy="1055688"/>
              </a:xfrm>
              <a:custGeom>
                <a:avLst/>
                <a:gdLst>
                  <a:gd name="T0" fmla="*/ 380 w 380"/>
                  <a:gd name="T1" fmla="*/ 38 h 279"/>
                  <a:gd name="T2" fmla="*/ 342 w 380"/>
                  <a:gd name="T3" fmla="*/ 0 h 279"/>
                  <a:gd name="T4" fmla="*/ 304 w 380"/>
                  <a:gd name="T5" fmla="*/ 38 h 279"/>
                  <a:gd name="T6" fmla="*/ 320 w 380"/>
                  <a:gd name="T7" fmla="*/ 69 h 279"/>
                  <a:gd name="T8" fmla="*/ 253 w 380"/>
                  <a:gd name="T9" fmla="*/ 203 h 279"/>
                  <a:gd name="T10" fmla="*/ 209 w 380"/>
                  <a:gd name="T11" fmla="*/ 71 h 279"/>
                  <a:gd name="T12" fmla="*/ 228 w 380"/>
                  <a:gd name="T13" fmla="*/ 38 h 279"/>
                  <a:gd name="T14" fmla="*/ 190 w 380"/>
                  <a:gd name="T15" fmla="*/ 0 h 279"/>
                  <a:gd name="T16" fmla="*/ 152 w 380"/>
                  <a:gd name="T17" fmla="*/ 38 h 279"/>
                  <a:gd name="T18" fmla="*/ 171 w 380"/>
                  <a:gd name="T19" fmla="*/ 71 h 279"/>
                  <a:gd name="T20" fmla="*/ 127 w 380"/>
                  <a:gd name="T21" fmla="*/ 203 h 279"/>
                  <a:gd name="T22" fmla="*/ 60 w 380"/>
                  <a:gd name="T23" fmla="*/ 69 h 279"/>
                  <a:gd name="T24" fmla="*/ 76 w 380"/>
                  <a:gd name="T25" fmla="*/ 38 h 279"/>
                  <a:gd name="T26" fmla="*/ 38 w 380"/>
                  <a:gd name="T27" fmla="*/ 0 h 279"/>
                  <a:gd name="T28" fmla="*/ 0 w 380"/>
                  <a:gd name="T29" fmla="*/ 38 h 279"/>
                  <a:gd name="T30" fmla="*/ 28 w 380"/>
                  <a:gd name="T31" fmla="*/ 74 h 279"/>
                  <a:gd name="T32" fmla="*/ 51 w 380"/>
                  <a:gd name="T33" fmla="*/ 279 h 279"/>
                  <a:gd name="T34" fmla="*/ 329 w 380"/>
                  <a:gd name="T35" fmla="*/ 279 h 279"/>
                  <a:gd name="T36" fmla="*/ 352 w 380"/>
                  <a:gd name="T37" fmla="*/ 74 h 279"/>
                  <a:gd name="T38" fmla="*/ 380 w 380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0" h="279">
                    <a:moveTo>
                      <a:pt x="380" y="38"/>
                    </a:moveTo>
                    <a:cubicBezTo>
                      <a:pt x="380" y="17"/>
                      <a:pt x="363" y="0"/>
                      <a:pt x="342" y="0"/>
                    </a:cubicBezTo>
                    <a:cubicBezTo>
                      <a:pt x="321" y="0"/>
                      <a:pt x="304" y="17"/>
                      <a:pt x="304" y="38"/>
                    </a:cubicBezTo>
                    <a:cubicBezTo>
                      <a:pt x="304" y="51"/>
                      <a:pt x="310" y="62"/>
                      <a:pt x="320" y="69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20" y="64"/>
                      <a:pt x="228" y="52"/>
                      <a:pt x="228" y="38"/>
                    </a:cubicBezTo>
                    <a:cubicBezTo>
                      <a:pt x="228" y="17"/>
                      <a:pt x="211" y="0"/>
                      <a:pt x="190" y="0"/>
                    </a:cubicBezTo>
                    <a:cubicBezTo>
                      <a:pt x="169" y="0"/>
                      <a:pt x="152" y="17"/>
                      <a:pt x="152" y="38"/>
                    </a:cubicBezTo>
                    <a:cubicBezTo>
                      <a:pt x="152" y="52"/>
                      <a:pt x="160" y="64"/>
                      <a:pt x="171" y="71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70" y="62"/>
                      <a:pt x="76" y="51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5"/>
                      <a:pt x="12" y="70"/>
                      <a:pt x="28" y="74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52" y="74"/>
                      <a:pt x="352" y="74"/>
                      <a:pt x="352" y="74"/>
                    </a:cubicBezTo>
                    <a:cubicBezTo>
                      <a:pt x="368" y="70"/>
                      <a:pt x="380" y="55"/>
                      <a:pt x="38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100" name="Freeform 36"/>
            <p:cNvSpPr>
              <a:spLocks/>
            </p:cNvSpPr>
            <p:nvPr/>
          </p:nvSpPr>
          <p:spPr bwMode="auto">
            <a:xfrm>
              <a:off x="9860367" y="1730894"/>
              <a:ext cx="769132" cy="701156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6400328" y="2347914"/>
            <a:ext cx="0" cy="32118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hlinkClick r:id="rId3"/>
            <a:extLst>
              <a:ext uri="{FF2B5EF4-FFF2-40B4-BE49-F238E27FC236}">
                <a16:creationId xmlns:a16="http://schemas.microsoft.com/office/drawing/2014/main" id="{72859672-A4FE-4EA0-A7EC-BB06809B7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30" y="4640730"/>
            <a:ext cx="586058" cy="569778"/>
          </a:xfrm>
          <a:prstGeom prst="rect">
            <a:avLst/>
          </a:prstGeom>
        </p:spPr>
      </p:pic>
      <p:pic>
        <p:nvPicPr>
          <p:cNvPr id="90" name="Picture 89">
            <a:hlinkClick r:id="rId5"/>
            <a:extLst>
              <a:ext uri="{FF2B5EF4-FFF2-40B4-BE49-F238E27FC236}">
                <a16:creationId xmlns:a16="http://schemas.microsoft.com/office/drawing/2014/main" id="{AFE84DF1-C8B2-449A-90ED-01C2D04A94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00" y="4532699"/>
            <a:ext cx="739542" cy="739542"/>
          </a:xfrm>
          <a:prstGeom prst="rect">
            <a:avLst/>
          </a:prstGeom>
        </p:spPr>
      </p:pic>
      <p:pic>
        <p:nvPicPr>
          <p:cNvPr id="91" name="Picture 90">
            <a:hlinkClick r:id="rId7"/>
            <a:extLst>
              <a:ext uri="{FF2B5EF4-FFF2-40B4-BE49-F238E27FC236}">
                <a16:creationId xmlns:a16="http://schemas.microsoft.com/office/drawing/2014/main" id="{1CF98C0A-620A-4F1F-93CA-98EFB2C13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49" y="4612842"/>
            <a:ext cx="579256" cy="57925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CC902270-DEF8-4114-9BB9-FA39FE016224}"/>
              </a:ext>
            </a:extLst>
          </p:cNvPr>
          <p:cNvSpPr/>
          <p:nvPr/>
        </p:nvSpPr>
        <p:spPr>
          <a:xfrm>
            <a:off x="1362672" y="2532409"/>
            <a:ext cx="5190528" cy="276998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AKSCELLENCE INFO SOLUTIONS 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chemeClr val="accent6"/>
                </a:solidFill>
              </a:rPr>
              <a:t>             USA                                                 INDIA                                                                   </a:t>
            </a:r>
          </a:p>
          <a:p>
            <a:endParaRPr lang="en-US" sz="1200" b="1" dirty="0">
              <a:solidFill>
                <a:schemeClr val="accent6"/>
              </a:solidFill>
            </a:endParaRPr>
          </a:p>
          <a:p>
            <a:r>
              <a:rPr lang="en-US" sz="1200" b="1" dirty="0">
                <a:solidFill>
                  <a:schemeClr val="accent6"/>
                </a:solidFill>
              </a:rPr>
              <a:t>901 S. Whitney Way                         	      DLF Phase 2, Gurugram 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Madison, WI, 53711 		      Haryana-122002</a:t>
            </a:r>
          </a:p>
          <a:p>
            <a:r>
              <a:rPr lang="en-US" sz="1200" b="1" dirty="0">
                <a:solidFill>
                  <a:schemeClr val="accent6"/>
                </a:solidFill>
              </a:rPr>
              <a:t>USA: +1 404 890 6236 		      INDIA: (0124) 4371756</a:t>
            </a:r>
            <a:b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contact@akscellenceinfo.com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1600" dirty="0"/>
          </a:p>
          <a:p>
            <a:endParaRPr lang="en-US" sz="1600" dirty="0">
              <a:hlinkClick r:id="rId7"/>
            </a:endParaRP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4620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  <p:bldP spid="45" grpId="0" animBg="1"/>
      <p:bldP spid="46" grpId="0" animBg="1"/>
      <p:bldP spid="4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>
            <a:spLocks/>
          </p:cNvSpPr>
          <p:nvPr/>
        </p:nvSpPr>
        <p:spPr bwMode="auto">
          <a:xfrm>
            <a:off x="9147376" y="5746134"/>
            <a:ext cx="1520624" cy="1111867"/>
          </a:xfrm>
          <a:custGeom>
            <a:avLst/>
            <a:gdLst>
              <a:gd name="T0" fmla="*/ 1230 w 1276"/>
              <a:gd name="T1" fmla="*/ 748 h 933"/>
              <a:gd name="T2" fmla="*/ 1221 w 1276"/>
              <a:gd name="T3" fmla="*/ 748 h 933"/>
              <a:gd name="T4" fmla="*/ 1206 w 1276"/>
              <a:gd name="T5" fmla="*/ 748 h 933"/>
              <a:gd name="T6" fmla="*/ 1211 w 1276"/>
              <a:gd name="T7" fmla="*/ 216 h 933"/>
              <a:gd name="T8" fmla="*/ 1218 w 1276"/>
              <a:gd name="T9" fmla="*/ 216 h 933"/>
              <a:gd name="T10" fmla="*/ 1221 w 1276"/>
              <a:gd name="T11" fmla="*/ 214 h 933"/>
              <a:gd name="T12" fmla="*/ 1218 w 1276"/>
              <a:gd name="T13" fmla="*/ 185 h 933"/>
              <a:gd name="T14" fmla="*/ 1206 w 1276"/>
              <a:gd name="T15" fmla="*/ 182 h 933"/>
              <a:gd name="T16" fmla="*/ 1192 w 1276"/>
              <a:gd name="T17" fmla="*/ 180 h 933"/>
              <a:gd name="T18" fmla="*/ 1182 w 1276"/>
              <a:gd name="T19" fmla="*/ 0 h 933"/>
              <a:gd name="T20" fmla="*/ 1172 w 1276"/>
              <a:gd name="T21" fmla="*/ 180 h 933"/>
              <a:gd name="T22" fmla="*/ 1158 w 1276"/>
              <a:gd name="T23" fmla="*/ 180 h 933"/>
              <a:gd name="T24" fmla="*/ 1143 w 1276"/>
              <a:gd name="T25" fmla="*/ 182 h 933"/>
              <a:gd name="T26" fmla="*/ 1141 w 1276"/>
              <a:gd name="T27" fmla="*/ 212 h 933"/>
              <a:gd name="T28" fmla="*/ 1143 w 1276"/>
              <a:gd name="T29" fmla="*/ 214 h 933"/>
              <a:gd name="T30" fmla="*/ 1151 w 1276"/>
              <a:gd name="T31" fmla="*/ 214 h 933"/>
              <a:gd name="T32" fmla="*/ 1071 w 1276"/>
              <a:gd name="T33" fmla="*/ 659 h 933"/>
              <a:gd name="T34" fmla="*/ 659 w 1276"/>
              <a:gd name="T35" fmla="*/ 496 h 933"/>
              <a:gd name="T36" fmla="*/ 666 w 1276"/>
              <a:gd name="T37" fmla="*/ 491 h 933"/>
              <a:gd name="T38" fmla="*/ 611 w 1276"/>
              <a:gd name="T39" fmla="*/ 430 h 933"/>
              <a:gd name="T40" fmla="*/ 620 w 1276"/>
              <a:gd name="T41" fmla="*/ 425 h 933"/>
              <a:gd name="T42" fmla="*/ 606 w 1276"/>
              <a:gd name="T43" fmla="*/ 420 h 933"/>
              <a:gd name="T44" fmla="*/ 608 w 1276"/>
              <a:gd name="T45" fmla="*/ 406 h 933"/>
              <a:gd name="T46" fmla="*/ 606 w 1276"/>
              <a:gd name="T47" fmla="*/ 389 h 933"/>
              <a:gd name="T48" fmla="*/ 594 w 1276"/>
              <a:gd name="T49" fmla="*/ 379 h 933"/>
              <a:gd name="T50" fmla="*/ 586 w 1276"/>
              <a:gd name="T51" fmla="*/ 377 h 933"/>
              <a:gd name="T52" fmla="*/ 569 w 1276"/>
              <a:gd name="T53" fmla="*/ 377 h 933"/>
              <a:gd name="T54" fmla="*/ 562 w 1276"/>
              <a:gd name="T55" fmla="*/ 379 h 933"/>
              <a:gd name="T56" fmla="*/ 552 w 1276"/>
              <a:gd name="T57" fmla="*/ 391 h 933"/>
              <a:gd name="T58" fmla="*/ 548 w 1276"/>
              <a:gd name="T59" fmla="*/ 399 h 933"/>
              <a:gd name="T60" fmla="*/ 548 w 1276"/>
              <a:gd name="T61" fmla="*/ 413 h 933"/>
              <a:gd name="T62" fmla="*/ 552 w 1276"/>
              <a:gd name="T63" fmla="*/ 423 h 933"/>
              <a:gd name="T64" fmla="*/ 538 w 1276"/>
              <a:gd name="T65" fmla="*/ 425 h 933"/>
              <a:gd name="T66" fmla="*/ 548 w 1276"/>
              <a:gd name="T67" fmla="*/ 430 h 933"/>
              <a:gd name="T68" fmla="*/ 519 w 1276"/>
              <a:gd name="T69" fmla="*/ 491 h 933"/>
              <a:gd name="T70" fmla="*/ 412 w 1276"/>
              <a:gd name="T71" fmla="*/ 491 h 933"/>
              <a:gd name="T72" fmla="*/ 402 w 1276"/>
              <a:gd name="T73" fmla="*/ 491 h 933"/>
              <a:gd name="T74" fmla="*/ 359 w 1276"/>
              <a:gd name="T75" fmla="*/ 464 h 933"/>
              <a:gd name="T76" fmla="*/ 366 w 1276"/>
              <a:gd name="T77" fmla="*/ 459 h 933"/>
              <a:gd name="T78" fmla="*/ 204 w 1276"/>
              <a:gd name="T79" fmla="*/ 447 h 933"/>
              <a:gd name="T80" fmla="*/ 194 w 1276"/>
              <a:gd name="T81" fmla="*/ 416 h 933"/>
              <a:gd name="T82" fmla="*/ 177 w 1276"/>
              <a:gd name="T83" fmla="*/ 391 h 933"/>
              <a:gd name="T84" fmla="*/ 155 w 1276"/>
              <a:gd name="T85" fmla="*/ 369 h 933"/>
              <a:gd name="T86" fmla="*/ 141 w 1276"/>
              <a:gd name="T87" fmla="*/ 360 h 933"/>
              <a:gd name="T88" fmla="*/ 114 w 1276"/>
              <a:gd name="T89" fmla="*/ 350 h 933"/>
              <a:gd name="T90" fmla="*/ 112 w 1276"/>
              <a:gd name="T91" fmla="*/ 348 h 933"/>
              <a:gd name="T92" fmla="*/ 97 w 1276"/>
              <a:gd name="T93" fmla="*/ 345 h 933"/>
              <a:gd name="T94" fmla="*/ 92 w 1276"/>
              <a:gd name="T95" fmla="*/ 345 h 933"/>
              <a:gd name="T96" fmla="*/ 88 w 1276"/>
              <a:gd name="T97" fmla="*/ 345 h 933"/>
              <a:gd name="T98" fmla="*/ 78 w 1276"/>
              <a:gd name="T99" fmla="*/ 263 h 933"/>
              <a:gd name="T100" fmla="*/ 73 w 1276"/>
              <a:gd name="T101" fmla="*/ 345 h 933"/>
              <a:gd name="T102" fmla="*/ 68 w 1276"/>
              <a:gd name="T103" fmla="*/ 345 h 933"/>
              <a:gd name="T104" fmla="*/ 51 w 1276"/>
              <a:gd name="T105" fmla="*/ 348 h 933"/>
              <a:gd name="T106" fmla="*/ 51 w 1276"/>
              <a:gd name="T107" fmla="*/ 348 h 933"/>
              <a:gd name="T108" fmla="*/ 37 w 1276"/>
              <a:gd name="T109" fmla="*/ 355 h 933"/>
              <a:gd name="T110" fmla="*/ 22 w 1276"/>
              <a:gd name="T111" fmla="*/ 360 h 933"/>
              <a:gd name="T112" fmla="*/ 0 w 1276"/>
              <a:gd name="T113" fmla="*/ 374 h 933"/>
              <a:gd name="T114" fmla="*/ 1276 w 1276"/>
              <a:gd name="T115" fmla="*/ 933 h 933"/>
              <a:gd name="T116" fmla="*/ 1233 w 1276"/>
              <a:gd name="T117" fmla="*/ 739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6" h="933">
                <a:moveTo>
                  <a:pt x="1233" y="746"/>
                </a:moveTo>
                <a:lnTo>
                  <a:pt x="1230" y="748"/>
                </a:lnTo>
                <a:lnTo>
                  <a:pt x="1228" y="748"/>
                </a:lnTo>
                <a:lnTo>
                  <a:pt x="1221" y="748"/>
                </a:lnTo>
                <a:lnTo>
                  <a:pt x="1216" y="748"/>
                </a:lnTo>
                <a:lnTo>
                  <a:pt x="1206" y="748"/>
                </a:lnTo>
                <a:lnTo>
                  <a:pt x="1206" y="741"/>
                </a:lnTo>
                <a:lnTo>
                  <a:pt x="1211" y="216"/>
                </a:lnTo>
                <a:lnTo>
                  <a:pt x="1213" y="216"/>
                </a:lnTo>
                <a:lnTo>
                  <a:pt x="1218" y="216"/>
                </a:lnTo>
                <a:lnTo>
                  <a:pt x="1221" y="214"/>
                </a:lnTo>
                <a:lnTo>
                  <a:pt x="1221" y="214"/>
                </a:lnTo>
                <a:lnTo>
                  <a:pt x="1221" y="185"/>
                </a:lnTo>
                <a:lnTo>
                  <a:pt x="1218" y="185"/>
                </a:lnTo>
                <a:lnTo>
                  <a:pt x="1213" y="182"/>
                </a:lnTo>
                <a:lnTo>
                  <a:pt x="1206" y="182"/>
                </a:lnTo>
                <a:lnTo>
                  <a:pt x="1197" y="180"/>
                </a:lnTo>
                <a:lnTo>
                  <a:pt x="1192" y="180"/>
                </a:lnTo>
                <a:lnTo>
                  <a:pt x="1192" y="93"/>
                </a:lnTo>
                <a:lnTo>
                  <a:pt x="1182" y="0"/>
                </a:lnTo>
                <a:lnTo>
                  <a:pt x="1175" y="90"/>
                </a:lnTo>
                <a:lnTo>
                  <a:pt x="1172" y="180"/>
                </a:lnTo>
                <a:lnTo>
                  <a:pt x="1165" y="180"/>
                </a:lnTo>
                <a:lnTo>
                  <a:pt x="1158" y="180"/>
                </a:lnTo>
                <a:lnTo>
                  <a:pt x="1151" y="180"/>
                </a:lnTo>
                <a:lnTo>
                  <a:pt x="1143" y="182"/>
                </a:lnTo>
                <a:lnTo>
                  <a:pt x="1141" y="182"/>
                </a:lnTo>
                <a:lnTo>
                  <a:pt x="1141" y="212"/>
                </a:lnTo>
                <a:lnTo>
                  <a:pt x="1141" y="212"/>
                </a:lnTo>
                <a:lnTo>
                  <a:pt x="1143" y="214"/>
                </a:lnTo>
                <a:lnTo>
                  <a:pt x="1148" y="214"/>
                </a:lnTo>
                <a:lnTo>
                  <a:pt x="1151" y="214"/>
                </a:lnTo>
                <a:lnTo>
                  <a:pt x="1146" y="714"/>
                </a:lnTo>
                <a:lnTo>
                  <a:pt x="1071" y="659"/>
                </a:lnTo>
                <a:lnTo>
                  <a:pt x="661" y="651"/>
                </a:lnTo>
                <a:lnTo>
                  <a:pt x="659" y="496"/>
                </a:lnTo>
                <a:lnTo>
                  <a:pt x="666" y="496"/>
                </a:lnTo>
                <a:lnTo>
                  <a:pt x="666" y="491"/>
                </a:lnTo>
                <a:lnTo>
                  <a:pt x="611" y="491"/>
                </a:lnTo>
                <a:lnTo>
                  <a:pt x="611" y="430"/>
                </a:lnTo>
                <a:lnTo>
                  <a:pt x="620" y="428"/>
                </a:lnTo>
                <a:lnTo>
                  <a:pt x="620" y="425"/>
                </a:lnTo>
                <a:lnTo>
                  <a:pt x="603" y="423"/>
                </a:lnTo>
                <a:lnTo>
                  <a:pt x="606" y="420"/>
                </a:lnTo>
                <a:lnTo>
                  <a:pt x="608" y="413"/>
                </a:lnTo>
                <a:lnTo>
                  <a:pt x="608" y="406"/>
                </a:lnTo>
                <a:lnTo>
                  <a:pt x="608" y="399"/>
                </a:lnTo>
                <a:lnTo>
                  <a:pt x="606" y="389"/>
                </a:lnTo>
                <a:lnTo>
                  <a:pt x="601" y="384"/>
                </a:lnTo>
                <a:lnTo>
                  <a:pt x="594" y="379"/>
                </a:lnTo>
                <a:lnTo>
                  <a:pt x="586" y="377"/>
                </a:lnTo>
                <a:lnTo>
                  <a:pt x="586" y="377"/>
                </a:lnTo>
                <a:lnTo>
                  <a:pt x="577" y="374"/>
                </a:lnTo>
                <a:lnTo>
                  <a:pt x="569" y="377"/>
                </a:lnTo>
                <a:lnTo>
                  <a:pt x="569" y="377"/>
                </a:lnTo>
                <a:lnTo>
                  <a:pt x="562" y="379"/>
                </a:lnTo>
                <a:lnTo>
                  <a:pt x="557" y="384"/>
                </a:lnTo>
                <a:lnTo>
                  <a:pt x="552" y="391"/>
                </a:lnTo>
                <a:lnTo>
                  <a:pt x="548" y="399"/>
                </a:lnTo>
                <a:lnTo>
                  <a:pt x="548" y="399"/>
                </a:lnTo>
                <a:lnTo>
                  <a:pt x="548" y="406"/>
                </a:lnTo>
                <a:lnTo>
                  <a:pt x="548" y="413"/>
                </a:lnTo>
                <a:lnTo>
                  <a:pt x="552" y="420"/>
                </a:lnTo>
                <a:lnTo>
                  <a:pt x="552" y="423"/>
                </a:lnTo>
                <a:lnTo>
                  <a:pt x="552" y="423"/>
                </a:lnTo>
                <a:lnTo>
                  <a:pt x="538" y="425"/>
                </a:lnTo>
                <a:lnTo>
                  <a:pt x="538" y="430"/>
                </a:lnTo>
                <a:lnTo>
                  <a:pt x="548" y="430"/>
                </a:lnTo>
                <a:lnTo>
                  <a:pt x="550" y="491"/>
                </a:lnTo>
                <a:lnTo>
                  <a:pt x="519" y="491"/>
                </a:lnTo>
                <a:lnTo>
                  <a:pt x="509" y="491"/>
                </a:lnTo>
                <a:lnTo>
                  <a:pt x="412" y="491"/>
                </a:lnTo>
                <a:lnTo>
                  <a:pt x="412" y="491"/>
                </a:lnTo>
                <a:lnTo>
                  <a:pt x="402" y="491"/>
                </a:lnTo>
                <a:lnTo>
                  <a:pt x="359" y="491"/>
                </a:lnTo>
                <a:lnTo>
                  <a:pt x="359" y="464"/>
                </a:lnTo>
                <a:lnTo>
                  <a:pt x="366" y="464"/>
                </a:lnTo>
                <a:lnTo>
                  <a:pt x="366" y="459"/>
                </a:lnTo>
                <a:lnTo>
                  <a:pt x="206" y="459"/>
                </a:lnTo>
                <a:lnTo>
                  <a:pt x="204" y="447"/>
                </a:lnTo>
                <a:lnTo>
                  <a:pt x="201" y="430"/>
                </a:lnTo>
                <a:lnTo>
                  <a:pt x="194" y="416"/>
                </a:lnTo>
                <a:lnTo>
                  <a:pt x="187" y="403"/>
                </a:lnTo>
                <a:lnTo>
                  <a:pt x="177" y="391"/>
                </a:lnTo>
                <a:lnTo>
                  <a:pt x="167" y="379"/>
                </a:lnTo>
                <a:lnTo>
                  <a:pt x="155" y="369"/>
                </a:lnTo>
                <a:lnTo>
                  <a:pt x="141" y="362"/>
                </a:lnTo>
                <a:lnTo>
                  <a:pt x="141" y="360"/>
                </a:lnTo>
                <a:lnTo>
                  <a:pt x="126" y="355"/>
                </a:lnTo>
                <a:lnTo>
                  <a:pt x="114" y="350"/>
                </a:lnTo>
                <a:lnTo>
                  <a:pt x="114" y="348"/>
                </a:lnTo>
                <a:lnTo>
                  <a:pt x="112" y="348"/>
                </a:lnTo>
                <a:lnTo>
                  <a:pt x="112" y="348"/>
                </a:lnTo>
                <a:lnTo>
                  <a:pt x="97" y="345"/>
                </a:lnTo>
                <a:lnTo>
                  <a:pt x="95" y="345"/>
                </a:lnTo>
                <a:lnTo>
                  <a:pt x="92" y="345"/>
                </a:lnTo>
                <a:lnTo>
                  <a:pt x="90" y="345"/>
                </a:lnTo>
                <a:lnTo>
                  <a:pt x="88" y="345"/>
                </a:lnTo>
                <a:lnTo>
                  <a:pt x="90" y="263"/>
                </a:lnTo>
                <a:lnTo>
                  <a:pt x="78" y="263"/>
                </a:lnTo>
                <a:lnTo>
                  <a:pt x="75" y="345"/>
                </a:lnTo>
                <a:lnTo>
                  <a:pt x="73" y="345"/>
                </a:lnTo>
                <a:lnTo>
                  <a:pt x="71" y="345"/>
                </a:lnTo>
                <a:lnTo>
                  <a:pt x="68" y="345"/>
                </a:lnTo>
                <a:lnTo>
                  <a:pt x="54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50"/>
                </a:lnTo>
                <a:lnTo>
                  <a:pt x="37" y="355"/>
                </a:lnTo>
                <a:lnTo>
                  <a:pt x="22" y="360"/>
                </a:lnTo>
                <a:lnTo>
                  <a:pt x="22" y="360"/>
                </a:lnTo>
                <a:lnTo>
                  <a:pt x="8" y="369"/>
                </a:lnTo>
                <a:lnTo>
                  <a:pt x="0" y="374"/>
                </a:lnTo>
                <a:lnTo>
                  <a:pt x="0" y="933"/>
                </a:lnTo>
                <a:lnTo>
                  <a:pt x="1276" y="933"/>
                </a:lnTo>
                <a:lnTo>
                  <a:pt x="1276" y="739"/>
                </a:lnTo>
                <a:lnTo>
                  <a:pt x="1233" y="739"/>
                </a:lnTo>
                <a:lnTo>
                  <a:pt x="1233" y="7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7620795" y="4979864"/>
            <a:ext cx="1526583" cy="1878137"/>
          </a:xfrm>
          <a:custGeom>
            <a:avLst/>
            <a:gdLst>
              <a:gd name="T0" fmla="*/ 1247 w 1281"/>
              <a:gd name="T1" fmla="*/ 1059 h 1576"/>
              <a:gd name="T2" fmla="*/ 1063 w 1281"/>
              <a:gd name="T3" fmla="*/ 1107 h 1576"/>
              <a:gd name="T4" fmla="*/ 1010 w 1281"/>
              <a:gd name="T5" fmla="*/ 634 h 1576"/>
              <a:gd name="T6" fmla="*/ 879 w 1281"/>
              <a:gd name="T7" fmla="*/ 801 h 1576"/>
              <a:gd name="T8" fmla="*/ 831 w 1281"/>
              <a:gd name="T9" fmla="*/ 306 h 1576"/>
              <a:gd name="T10" fmla="*/ 882 w 1281"/>
              <a:gd name="T11" fmla="*/ 296 h 1576"/>
              <a:gd name="T12" fmla="*/ 882 w 1281"/>
              <a:gd name="T13" fmla="*/ 264 h 1576"/>
              <a:gd name="T14" fmla="*/ 884 w 1281"/>
              <a:gd name="T15" fmla="*/ 245 h 1576"/>
              <a:gd name="T16" fmla="*/ 879 w 1281"/>
              <a:gd name="T17" fmla="*/ 89 h 1576"/>
              <a:gd name="T18" fmla="*/ 877 w 1281"/>
              <a:gd name="T19" fmla="*/ 143 h 1576"/>
              <a:gd name="T20" fmla="*/ 795 w 1281"/>
              <a:gd name="T21" fmla="*/ 111 h 1576"/>
              <a:gd name="T22" fmla="*/ 790 w 1281"/>
              <a:gd name="T23" fmla="*/ 145 h 1576"/>
              <a:gd name="T24" fmla="*/ 710 w 1281"/>
              <a:gd name="T25" fmla="*/ 114 h 1576"/>
              <a:gd name="T26" fmla="*/ 703 w 1281"/>
              <a:gd name="T27" fmla="*/ 89 h 1576"/>
              <a:gd name="T28" fmla="*/ 623 w 1281"/>
              <a:gd name="T29" fmla="*/ 153 h 1576"/>
              <a:gd name="T30" fmla="*/ 615 w 1281"/>
              <a:gd name="T31" fmla="*/ 153 h 1576"/>
              <a:gd name="T32" fmla="*/ 615 w 1281"/>
              <a:gd name="T33" fmla="*/ 89 h 1576"/>
              <a:gd name="T34" fmla="*/ 536 w 1281"/>
              <a:gd name="T35" fmla="*/ 153 h 1576"/>
              <a:gd name="T36" fmla="*/ 528 w 1281"/>
              <a:gd name="T37" fmla="*/ 153 h 1576"/>
              <a:gd name="T38" fmla="*/ 526 w 1281"/>
              <a:gd name="T39" fmla="*/ 0 h 1576"/>
              <a:gd name="T40" fmla="*/ 521 w 1281"/>
              <a:gd name="T41" fmla="*/ 145 h 1576"/>
              <a:gd name="T42" fmla="*/ 499 w 1281"/>
              <a:gd name="T43" fmla="*/ 189 h 1576"/>
              <a:gd name="T44" fmla="*/ 468 w 1281"/>
              <a:gd name="T45" fmla="*/ 191 h 1576"/>
              <a:gd name="T46" fmla="*/ 448 w 1281"/>
              <a:gd name="T47" fmla="*/ 191 h 1576"/>
              <a:gd name="T48" fmla="*/ 429 w 1281"/>
              <a:gd name="T49" fmla="*/ 194 h 1576"/>
              <a:gd name="T50" fmla="*/ 412 w 1281"/>
              <a:gd name="T51" fmla="*/ 196 h 1576"/>
              <a:gd name="T52" fmla="*/ 395 w 1281"/>
              <a:gd name="T53" fmla="*/ 199 h 1576"/>
              <a:gd name="T54" fmla="*/ 366 w 1281"/>
              <a:gd name="T55" fmla="*/ 206 h 1576"/>
              <a:gd name="T56" fmla="*/ 354 w 1281"/>
              <a:gd name="T57" fmla="*/ 208 h 1576"/>
              <a:gd name="T58" fmla="*/ 347 w 1281"/>
              <a:gd name="T59" fmla="*/ 213 h 1576"/>
              <a:gd name="T60" fmla="*/ 342 w 1281"/>
              <a:gd name="T61" fmla="*/ 216 h 1576"/>
              <a:gd name="T62" fmla="*/ 342 w 1281"/>
              <a:gd name="T63" fmla="*/ 216 h 1576"/>
              <a:gd name="T64" fmla="*/ 337 w 1281"/>
              <a:gd name="T65" fmla="*/ 221 h 1576"/>
              <a:gd name="T66" fmla="*/ 339 w 1281"/>
              <a:gd name="T67" fmla="*/ 228 h 1576"/>
              <a:gd name="T68" fmla="*/ 337 w 1281"/>
              <a:gd name="T69" fmla="*/ 223 h 1576"/>
              <a:gd name="T70" fmla="*/ 337 w 1281"/>
              <a:gd name="T71" fmla="*/ 228 h 1576"/>
              <a:gd name="T72" fmla="*/ 339 w 1281"/>
              <a:gd name="T73" fmla="*/ 230 h 1576"/>
              <a:gd name="T74" fmla="*/ 342 w 1281"/>
              <a:gd name="T75" fmla="*/ 233 h 1576"/>
              <a:gd name="T76" fmla="*/ 344 w 1281"/>
              <a:gd name="T77" fmla="*/ 238 h 1576"/>
              <a:gd name="T78" fmla="*/ 352 w 1281"/>
              <a:gd name="T79" fmla="*/ 240 h 1576"/>
              <a:gd name="T80" fmla="*/ 359 w 1281"/>
              <a:gd name="T81" fmla="*/ 242 h 1576"/>
              <a:gd name="T82" fmla="*/ 368 w 1281"/>
              <a:gd name="T83" fmla="*/ 245 h 1576"/>
              <a:gd name="T84" fmla="*/ 378 w 1281"/>
              <a:gd name="T85" fmla="*/ 247 h 1576"/>
              <a:gd name="T86" fmla="*/ 390 w 1281"/>
              <a:gd name="T87" fmla="*/ 250 h 1576"/>
              <a:gd name="T88" fmla="*/ 400 w 1281"/>
              <a:gd name="T89" fmla="*/ 252 h 1576"/>
              <a:gd name="T90" fmla="*/ 402 w 1281"/>
              <a:gd name="T91" fmla="*/ 310 h 1576"/>
              <a:gd name="T92" fmla="*/ 402 w 1281"/>
              <a:gd name="T93" fmla="*/ 371 h 1576"/>
              <a:gd name="T94" fmla="*/ 402 w 1281"/>
              <a:gd name="T95" fmla="*/ 400 h 1576"/>
              <a:gd name="T96" fmla="*/ 400 w 1281"/>
              <a:gd name="T97" fmla="*/ 1260 h 1576"/>
              <a:gd name="T98" fmla="*/ 90 w 1281"/>
              <a:gd name="T99" fmla="*/ 383 h 1576"/>
              <a:gd name="T100" fmla="*/ 10 w 1281"/>
              <a:gd name="T101" fmla="*/ 1224 h 1576"/>
              <a:gd name="T102" fmla="*/ 1281 w 1281"/>
              <a:gd name="T103" fmla="*/ 1576 h 1576"/>
              <a:gd name="T104" fmla="*/ 352 w 1281"/>
              <a:gd name="T105" fmla="*/ 228 h 1576"/>
              <a:gd name="T106" fmla="*/ 342 w 1281"/>
              <a:gd name="T107" fmla="*/ 225 h 1576"/>
              <a:gd name="T108" fmla="*/ 342 w 1281"/>
              <a:gd name="T109" fmla="*/ 228 h 1576"/>
              <a:gd name="T110" fmla="*/ 410 w 1281"/>
              <a:gd name="T111" fmla="*/ 199 h 1576"/>
              <a:gd name="T112" fmla="*/ 412 w 1281"/>
              <a:gd name="T113" fmla="*/ 206 h 1576"/>
              <a:gd name="T114" fmla="*/ 419 w 1281"/>
              <a:gd name="T115" fmla="*/ 211 h 1576"/>
              <a:gd name="T116" fmla="*/ 427 w 1281"/>
              <a:gd name="T117" fmla="*/ 196 h 1576"/>
              <a:gd name="T118" fmla="*/ 429 w 1281"/>
              <a:gd name="T119" fmla="*/ 20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1" h="1576">
                <a:moveTo>
                  <a:pt x="1281" y="1017"/>
                </a:moveTo>
                <a:lnTo>
                  <a:pt x="1277" y="1022"/>
                </a:lnTo>
                <a:lnTo>
                  <a:pt x="1264" y="1032"/>
                </a:lnTo>
                <a:lnTo>
                  <a:pt x="1255" y="1044"/>
                </a:lnTo>
                <a:lnTo>
                  <a:pt x="1247" y="1059"/>
                </a:lnTo>
                <a:lnTo>
                  <a:pt x="1240" y="1073"/>
                </a:lnTo>
                <a:lnTo>
                  <a:pt x="1235" y="1090"/>
                </a:lnTo>
                <a:lnTo>
                  <a:pt x="1235" y="1102"/>
                </a:lnTo>
                <a:lnTo>
                  <a:pt x="1063" y="1102"/>
                </a:lnTo>
                <a:lnTo>
                  <a:pt x="1063" y="1107"/>
                </a:lnTo>
                <a:lnTo>
                  <a:pt x="1071" y="1107"/>
                </a:lnTo>
                <a:lnTo>
                  <a:pt x="1071" y="1134"/>
                </a:lnTo>
                <a:lnTo>
                  <a:pt x="1051" y="1134"/>
                </a:lnTo>
                <a:lnTo>
                  <a:pt x="1051" y="634"/>
                </a:lnTo>
                <a:lnTo>
                  <a:pt x="1010" y="634"/>
                </a:lnTo>
                <a:lnTo>
                  <a:pt x="1010" y="602"/>
                </a:lnTo>
                <a:lnTo>
                  <a:pt x="925" y="602"/>
                </a:lnTo>
                <a:lnTo>
                  <a:pt x="925" y="634"/>
                </a:lnTo>
                <a:lnTo>
                  <a:pt x="879" y="634"/>
                </a:lnTo>
                <a:lnTo>
                  <a:pt x="879" y="801"/>
                </a:lnTo>
                <a:lnTo>
                  <a:pt x="848" y="801"/>
                </a:lnTo>
                <a:lnTo>
                  <a:pt x="848" y="825"/>
                </a:lnTo>
                <a:lnTo>
                  <a:pt x="831" y="825"/>
                </a:lnTo>
                <a:lnTo>
                  <a:pt x="831" y="495"/>
                </a:lnTo>
                <a:lnTo>
                  <a:pt x="831" y="306"/>
                </a:lnTo>
                <a:lnTo>
                  <a:pt x="872" y="306"/>
                </a:lnTo>
                <a:lnTo>
                  <a:pt x="872" y="306"/>
                </a:lnTo>
                <a:lnTo>
                  <a:pt x="872" y="306"/>
                </a:lnTo>
                <a:lnTo>
                  <a:pt x="882" y="306"/>
                </a:lnTo>
                <a:lnTo>
                  <a:pt x="882" y="296"/>
                </a:lnTo>
                <a:lnTo>
                  <a:pt x="884" y="296"/>
                </a:lnTo>
                <a:lnTo>
                  <a:pt x="887" y="289"/>
                </a:lnTo>
                <a:lnTo>
                  <a:pt x="887" y="281"/>
                </a:lnTo>
                <a:lnTo>
                  <a:pt x="882" y="281"/>
                </a:lnTo>
                <a:lnTo>
                  <a:pt x="882" y="264"/>
                </a:lnTo>
                <a:lnTo>
                  <a:pt x="884" y="264"/>
                </a:lnTo>
                <a:lnTo>
                  <a:pt x="884" y="262"/>
                </a:lnTo>
                <a:lnTo>
                  <a:pt x="884" y="247"/>
                </a:lnTo>
                <a:lnTo>
                  <a:pt x="884" y="247"/>
                </a:lnTo>
                <a:lnTo>
                  <a:pt x="884" y="245"/>
                </a:lnTo>
                <a:lnTo>
                  <a:pt x="884" y="143"/>
                </a:lnTo>
                <a:lnTo>
                  <a:pt x="882" y="143"/>
                </a:lnTo>
                <a:lnTo>
                  <a:pt x="882" y="89"/>
                </a:lnTo>
                <a:lnTo>
                  <a:pt x="879" y="89"/>
                </a:lnTo>
                <a:lnTo>
                  <a:pt x="879" y="89"/>
                </a:lnTo>
                <a:lnTo>
                  <a:pt x="879" y="111"/>
                </a:lnTo>
                <a:lnTo>
                  <a:pt x="877" y="111"/>
                </a:lnTo>
                <a:lnTo>
                  <a:pt x="877" y="111"/>
                </a:lnTo>
                <a:lnTo>
                  <a:pt x="877" y="143"/>
                </a:lnTo>
                <a:lnTo>
                  <a:pt x="877" y="143"/>
                </a:lnTo>
                <a:lnTo>
                  <a:pt x="877" y="145"/>
                </a:lnTo>
                <a:lnTo>
                  <a:pt x="877" y="150"/>
                </a:lnTo>
                <a:lnTo>
                  <a:pt x="795" y="150"/>
                </a:lnTo>
                <a:lnTo>
                  <a:pt x="795" y="114"/>
                </a:lnTo>
                <a:lnTo>
                  <a:pt x="795" y="111"/>
                </a:lnTo>
                <a:lnTo>
                  <a:pt x="792" y="111"/>
                </a:lnTo>
                <a:lnTo>
                  <a:pt x="792" y="89"/>
                </a:lnTo>
                <a:lnTo>
                  <a:pt x="792" y="89"/>
                </a:lnTo>
                <a:lnTo>
                  <a:pt x="790" y="89"/>
                </a:lnTo>
                <a:lnTo>
                  <a:pt x="790" y="145"/>
                </a:lnTo>
                <a:lnTo>
                  <a:pt x="787" y="145"/>
                </a:lnTo>
                <a:lnTo>
                  <a:pt x="787" y="150"/>
                </a:lnTo>
                <a:lnTo>
                  <a:pt x="710" y="150"/>
                </a:lnTo>
                <a:lnTo>
                  <a:pt x="710" y="114"/>
                </a:lnTo>
                <a:lnTo>
                  <a:pt x="710" y="114"/>
                </a:lnTo>
                <a:lnTo>
                  <a:pt x="705" y="114"/>
                </a:lnTo>
                <a:lnTo>
                  <a:pt x="705" y="145"/>
                </a:lnTo>
                <a:lnTo>
                  <a:pt x="705" y="145"/>
                </a:lnTo>
                <a:lnTo>
                  <a:pt x="705" y="89"/>
                </a:lnTo>
                <a:lnTo>
                  <a:pt x="703" y="89"/>
                </a:lnTo>
                <a:lnTo>
                  <a:pt x="700" y="89"/>
                </a:lnTo>
                <a:lnTo>
                  <a:pt x="700" y="145"/>
                </a:lnTo>
                <a:lnTo>
                  <a:pt x="698" y="145"/>
                </a:lnTo>
                <a:lnTo>
                  <a:pt x="698" y="150"/>
                </a:lnTo>
                <a:lnTo>
                  <a:pt x="623" y="153"/>
                </a:lnTo>
                <a:lnTo>
                  <a:pt x="623" y="114"/>
                </a:lnTo>
                <a:lnTo>
                  <a:pt x="623" y="114"/>
                </a:lnTo>
                <a:lnTo>
                  <a:pt x="618" y="114"/>
                </a:lnTo>
                <a:lnTo>
                  <a:pt x="618" y="153"/>
                </a:lnTo>
                <a:lnTo>
                  <a:pt x="615" y="153"/>
                </a:lnTo>
                <a:lnTo>
                  <a:pt x="615" y="148"/>
                </a:lnTo>
                <a:lnTo>
                  <a:pt x="615" y="145"/>
                </a:lnTo>
                <a:lnTo>
                  <a:pt x="615" y="145"/>
                </a:lnTo>
                <a:lnTo>
                  <a:pt x="615" y="92"/>
                </a:lnTo>
                <a:lnTo>
                  <a:pt x="615" y="89"/>
                </a:lnTo>
                <a:lnTo>
                  <a:pt x="611" y="89"/>
                </a:lnTo>
                <a:lnTo>
                  <a:pt x="611" y="145"/>
                </a:lnTo>
                <a:lnTo>
                  <a:pt x="608" y="145"/>
                </a:lnTo>
                <a:lnTo>
                  <a:pt x="608" y="153"/>
                </a:lnTo>
                <a:lnTo>
                  <a:pt x="536" y="153"/>
                </a:lnTo>
                <a:lnTo>
                  <a:pt x="536" y="114"/>
                </a:lnTo>
                <a:lnTo>
                  <a:pt x="536" y="114"/>
                </a:lnTo>
                <a:lnTo>
                  <a:pt x="533" y="114"/>
                </a:lnTo>
                <a:lnTo>
                  <a:pt x="533" y="153"/>
                </a:lnTo>
                <a:lnTo>
                  <a:pt x="528" y="153"/>
                </a:lnTo>
                <a:lnTo>
                  <a:pt x="528" y="148"/>
                </a:lnTo>
                <a:lnTo>
                  <a:pt x="526" y="145"/>
                </a:lnTo>
                <a:lnTo>
                  <a:pt x="526" y="145"/>
                </a:lnTo>
                <a:lnTo>
                  <a:pt x="526" y="2"/>
                </a:lnTo>
                <a:lnTo>
                  <a:pt x="526" y="0"/>
                </a:lnTo>
                <a:lnTo>
                  <a:pt x="521" y="0"/>
                </a:lnTo>
                <a:lnTo>
                  <a:pt x="521" y="92"/>
                </a:lnTo>
                <a:lnTo>
                  <a:pt x="521" y="92"/>
                </a:lnTo>
                <a:lnTo>
                  <a:pt x="521" y="145"/>
                </a:lnTo>
                <a:lnTo>
                  <a:pt x="521" y="145"/>
                </a:lnTo>
                <a:lnTo>
                  <a:pt x="521" y="187"/>
                </a:lnTo>
                <a:lnTo>
                  <a:pt x="511" y="189"/>
                </a:lnTo>
                <a:lnTo>
                  <a:pt x="511" y="189"/>
                </a:lnTo>
                <a:lnTo>
                  <a:pt x="509" y="189"/>
                </a:lnTo>
                <a:lnTo>
                  <a:pt x="499" y="189"/>
                </a:lnTo>
                <a:lnTo>
                  <a:pt x="490" y="189"/>
                </a:lnTo>
                <a:lnTo>
                  <a:pt x="490" y="189"/>
                </a:lnTo>
                <a:lnTo>
                  <a:pt x="487" y="189"/>
                </a:lnTo>
                <a:lnTo>
                  <a:pt x="477" y="189"/>
                </a:lnTo>
                <a:lnTo>
                  <a:pt x="468" y="191"/>
                </a:lnTo>
                <a:lnTo>
                  <a:pt x="468" y="191"/>
                </a:lnTo>
                <a:lnTo>
                  <a:pt x="465" y="191"/>
                </a:lnTo>
                <a:lnTo>
                  <a:pt x="465" y="191"/>
                </a:lnTo>
                <a:lnTo>
                  <a:pt x="456" y="191"/>
                </a:lnTo>
                <a:lnTo>
                  <a:pt x="448" y="191"/>
                </a:lnTo>
                <a:lnTo>
                  <a:pt x="448" y="191"/>
                </a:lnTo>
                <a:lnTo>
                  <a:pt x="446" y="191"/>
                </a:lnTo>
                <a:lnTo>
                  <a:pt x="439" y="194"/>
                </a:lnTo>
                <a:lnTo>
                  <a:pt x="429" y="194"/>
                </a:lnTo>
                <a:lnTo>
                  <a:pt x="429" y="194"/>
                </a:lnTo>
                <a:lnTo>
                  <a:pt x="429" y="194"/>
                </a:lnTo>
                <a:lnTo>
                  <a:pt x="419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05" y="199"/>
                </a:lnTo>
                <a:lnTo>
                  <a:pt x="398" y="199"/>
                </a:lnTo>
                <a:lnTo>
                  <a:pt x="395" y="199"/>
                </a:lnTo>
                <a:lnTo>
                  <a:pt x="390" y="201"/>
                </a:lnTo>
                <a:lnTo>
                  <a:pt x="383" y="201"/>
                </a:lnTo>
                <a:lnTo>
                  <a:pt x="383" y="201"/>
                </a:lnTo>
                <a:lnTo>
                  <a:pt x="376" y="204"/>
                </a:lnTo>
                <a:lnTo>
                  <a:pt x="366" y="206"/>
                </a:lnTo>
                <a:lnTo>
                  <a:pt x="356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49" y="211"/>
                </a:lnTo>
                <a:lnTo>
                  <a:pt x="349" y="211"/>
                </a:lnTo>
                <a:lnTo>
                  <a:pt x="347" y="213"/>
                </a:lnTo>
                <a:lnTo>
                  <a:pt x="347" y="213"/>
                </a:lnTo>
                <a:lnTo>
                  <a:pt x="347" y="213"/>
                </a:lnTo>
                <a:lnTo>
                  <a:pt x="344" y="213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9" y="218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7" y="221"/>
                </a:lnTo>
                <a:lnTo>
                  <a:pt x="337" y="221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9" y="228"/>
                </a:lnTo>
                <a:lnTo>
                  <a:pt x="337" y="225"/>
                </a:lnTo>
                <a:lnTo>
                  <a:pt x="337" y="225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30"/>
                </a:lnTo>
                <a:lnTo>
                  <a:pt x="339" y="230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42" y="233"/>
                </a:lnTo>
                <a:lnTo>
                  <a:pt x="342" y="235"/>
                </a:lnTo>
                <a:lnTo>
                  <a:pt x="342" y="235"/>
                </a:lnTo>
                <a:lnTo>
                  <a:pt x="344" y="238"/>
                </a:lnTo>
                <a:lnTo>
                  <a:pt x="344" y="238"/>
                </a:lnTo>
                <a:lnTo>
                  <a:pt x="344" y="238"/>
                </a:lnTo>
                <a:lnTo>
                  <a:pt x="347" y="238"/>
                </a:lnTo>
                <a:lnTo>
                  <a:pt x="347" y="238"/>
                </a:lnTo>
                <a:lnTo>
                  <a:pt x="349" y="238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6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64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73" y="247"/>
                </a:lnTo>
                <a:lnTo>
                  <a:pt x="378" y="247"/>
                </a:lnTo>
                <a:lnTo>
                  <a:pt x="378" y="247"/>
                </a:lnTo>
                <a:lnTo>
                  <a:pt x="381" y="247"/>
                </a:lnTo>
                <a:lnTo>
                  <a:pt x="381" y="247"/>
                </a:lnTo>
                <a:lnTo>
                  <a:pt x="385" y="250"/>
                </a:lnTo>
                <a:lnTo>
                  <a:pt x="390" y="250"/>
                </a:lnTo>
                <a:lnTo>
                  <a:pt x="390" y="250"/>
                </a:lnTo>
                <a:lnTo>
                  <a:pt x="393" y="250"/>
                </a:lnTo>
                <a:lnTo>
                  <a:pt x="393" y="250"/>
                </a:lnTo>
                <a:lnTo>
                  <a:pt x="398" y="252"/>
                </a:lnTo>
                <a:lnTo>
                  <a:pt x="400" y="252"/>
                </a:lnTo>
                <a:lnTo>
                  <a:pt x="460" y="262"/>
                </a:lnTo>
                <a:lnTo>
                  <a:pt x="460" y="301"/>
                </a:lnTo>
                <a:lnTo>
                  <a:pt x="436" y="303"/>
                </a:lnTo>
                <a:lnTo>
                  <a:pt x="417" y="308"/>
                </a:lnTo>
                <a:lnTo>
                  <a:pt x="402" y="310"/>
                </a:lnTo>
                <a:lnTo>
                  <a:pt x="398" y="315"/>
                </a:lnTo>
                <a:lnTo>
                  <a:pt x="398" y="337"/>
                </a:lnTo>
                <a:lnTo>
                  <a:pt x="402" y="342"/>
                </a:lnTo>
                <a:lnTo>
                  <a:pt x="402" y="342"/>
                </a:lnTo>
                <a:lnTo>
                  <a:pt x="402" y="371"/>
                </a:lnTo>
                <a:lnTo>
                  <a:pt x="398" y="374"/>
                </a:lnTo>
                <a:lnTo>
                  <a:pt x="398" y="376"/>
                </a:lnTo>
                <a:lnTo>
                  <a:pt x="402" y="381"/>
                </a:lnTo>
                <a:lnTo>
                  <a:pt x="402" y="381"/>
                </a:lnTo>
                <a:lnTo>
                  <a:pt x="402" y="400"/>
                </a:lnTo>
                <a:lnTo>
                  <a:pt x="398" y="403"/>
                </a:lnTo>
                <a:lnTo>
                  <a:pt x="398" y="412"/>
                </a:lnTo>
                <a:lnTo>
                  <a:pt x="402" y="417"/>
                </a:lnTo>
                <a:lnTo>
                  <a:pt x="402" y="417"/>
                </a:lnTo>
                <a:lnTo>
                  <a:pt x="400" y="1260"/>
                </a:lnTo>
                <a:lnTo>
                  <a:pt x="378" y="1260"/>
                </a:lnTo>
                <a:lnTo>
                  <a:pt x="376" y="415"/>
                </a:lnTo>
                <a:lnTo>
                  <a:pt x="315" y="415"/>
                </a:lnTo>
                <a:lnTo>
                  <a:pt x="315" y="383"/>
                </a:lnTo>
                <a:lnTo>
                  <a:pt x="90" y="383"/>
                </a:lnTo>
                <a:lnTo>
                  <a:pt x="75" y="415"/>
                </a:lnTo>
                <a:lnTo>
                  <a:pt x="42" y="415"/>
                </a:lnTo>
                <a:lnTo>
                  <a:pt x="17" y="473"/>
                </a:lnTo>
                <a:lnTo>
                  <a:pt x="17" y="1224"/>
                </a:lnTo>
                <a:lnTo>
                  <a:pt x="10" y="1224"/>
                </a:lnTo>
                <a:lnTo>
                  <a:pt x="10" y="1221"/>
                </a:lnTo>
                <a:lnTo>
                  <a:pt x="5" y="1219"/>
                </a:lnTo>
                <a:lnTo>
                  <a:pt x="0" y="1219"/>
                </a:lnTo>
                <a:lnTo>
                  <a:pt x="0" y="1576"/>
                </a:lnTo>
                <a:lnTo>
                  <a:pt x="1281" y="1576"/>
                </a:lnTo>
                <a:lnTo>
                  <a:pt x="1281" y="1017"/>
                </a:lnTo>
                <a:close/>
                <a:moveTo>
                  <a:pt x="342" y="225"/>
                </a:moveTo>
                <a:lnTo>
                  <a:pt x="344" y="225"/>
                </a:lnTo>
                <a:lnTo>
                  <a:pt x="344" y="225"/>
                </a:lnTo>
                <a:lnTo>
                  <a:pt x="352" y="228"/>
                </a:lnTo>
                <a:lnTo>
                  <a:pt x="344" y="225"/>
                </a:lnTo>
                <a:lnTo>
                  <a:pt x="344" y="225"/>
                </a:lnTo>
                <a:lnTo>
                  <a:pt x="342" y="225"/>
                </a:lnTo>
                <a:lnTo>
                  <a:pt x="342" y="223"/>
                </a:lnTo>
                <a:lnTo>
                  <a:pt x="342" y="225"/>
                </a:lnTo>
                <a:close/>
                <a:moveTo>
                  <a:pt x="342" y="228"/>
                </a:moveTo>
                <a:lnTo>
                  <a:pt x="342" y="228"/>
                </a:lnTo>
                <a:lnTo>
                  <a:pt x="339" y="228"/>
                </a:lnTo>
                <a:lnTo>
                  <a:pt x="342" y="228"/>
                </a:lnTo>
                <a:lnTo>
                  <a:pt x="342" y="228"/>
                </a:lnTo>
                <a:lnTo>
                  <a:pt x="361" y="233"/>
                </a:lnTo>
                <a:lnTo>
                  <a:pt x="342" y="228"/>
                </a:lnTo>
                <a:close/>
                <a:moveTo>
                  <a:pt x="410" y="199"/>
                </a:moveTo>
                <a:lnTo>
                  <a:pt x="410" y="201"/>
                </a:lnTo>
                <a:lnTo>
                  <a:pt x="410" y="199"/>
                </a:lnTo>
                <a:lnTo>
                  <a:pt x="410" y="199"/>
                </a:lnTo>
                <a:lnTo>
                  <a:pt x="410" y="199"/>
                </a:lnTo>
                <a:close/>
                <a:moveTo>
                  <a:pt x="414" y="208"/>
                </a:move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4" y="208"/>
                </a:lnTo>
                <a:lnTo>
                  <a:pt x="419" y="211"/>
                </a:lnTo>
                <a:lnTo>
                  <a:pt x="414" y="208"/>
                </a:lnTo>
                <a:close/>
                <a:moveTo>
                  <a:pt x="427" y="199"/>
                </a:moveTo>
                <a:lnTo>
                  <a:pt x="427" y="196"/>
                </a:lnTo>
                <a:lnTo>
                  <a:pt x="429" y="196"/>
                </a:lnTo>
                <a:lnTo>
                  <a:pt x="427" y="196"/>
                </a:lnTo>
                <a:lnTo>
                  <a:pt x="427" y="199"/>
                </a:lnTo>
                <a:close/>
                <a:moveTo>
                  <a:pt x="429" y="206"/>
                </a:moveTo>
                <a:lnTo>
                  <a:pt x="429" y="204"/>
                </a:lnTo>
                <a:lnTo>
                  <a:pt x="429" y="204"/>
                </a:lnTo>
                <a:lnTo>
                  <a:pt x="429" y="204"/>
                </a:lnTo>
                <a:lnTo>
                  <a:pt x="429" y="206"/>
                </a:lnTo>
                <a:lnTo>
                  <a:pt x="431" y="206"/>
                </a:lnTo>
                <a:lnTo>
                  <a:pt x="429" y="2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6097788" y="5436290"/>
            <a:ext cx="1523007" cy="1421711"/>
          </a:xfrm>
          <a:custGeom>
            <a:avLst/>
            <a:gdLst>
              <a:gd name="T0" fmla="*/ 1278 w 1278"/>
              <a:gd name="T1" fmla="*/ 836 h 1193"/>
              <a:gd name="T2" fmla="*/ 1271 w 1278"/>
              <a:gd name="T3" fmla="*/ 819 h 1193"/>
              <a:gd name="T4" fmla="*/ 1252 w 1278"/>
              <a:gd name="T5" fmla="*/ 821 h 1193"/>
              <a:gd name="T6" fmla="*/ 1242 w 1278"/>
              <a:gd name="T7" fmla="*/ 807 h 1193"/>
              <a:gd name="T8" fmla="*/ 1206 w 1278"/>
              <a:gd name="T9" fmla="*/ 700 h 1193"/>
              <a:gd name="T10" fmla="*/ 1167 w 1278"/>
              <a:gd name="T11" fmla="*/ 693 h 1193"/>
              <a:gd name="T12" fmla="*/ 1126 w 1278"/>
              <a:gd name="T13" fmla="*/ 651 h 1193"/>
              <a:gd name="T14" fmla="*/ 1075 w 1278"/>
              <a:gd name="T15" fmla="*/ 598 h 1193"/>
              <a:gd name="T16" fmla="*/ 1068 w 1278"/>
              <a:gd name="T17" fmla="*/ 586 h 1193"/>
              <a:gd name="T18" fmla="*/ 1053 w 1278"/>
              <a:gd name="T19" fmla="*/ 566 h 1193"/>
              <a:gd name="T20" fmla="*/ 1048 w 1278"/>
              <a:gd name="T21" fmla="*/ 581 h 1193"/>
              <a:gd name="T22" fmla="*/ 1034 w 1278"/>
              <a:gd name="T23" fmla="*/ 593 h 1193"/>
              <a:gd name="T24" fmla="*/ 1034 w 1278"/>
              <a:gd name="T25" fmla="*/ 625 h 1193"/>
              <a:gd name="T26" fmla="*/ 956 w 1278"/>
              <a:gd name="T27" fmla="*/ 685 h 1193"/>
              <a:gd name="T28" fmla="*/ 925 w 1278"/>
              <a:gd name="T29" fmla="*/ 695 h 1193"/>
              <a:gd name="T30" fmla="*/ 884 w 1278"/>
              <a:gd name="T31" fmla="*/ 824 h 1193"/>
              <a:gd name="T32" fmla="*/ 864 w 1278"/>
              <a:gd name="T33" fmla="*/ 807 h 1193"/>
              <a:gd name="T34" fmla="*/ 850 w 1278"/>
              <a:gd name="T35" fmla="*/ 838 h 1193"/>
              <a:gd name="T36" fmla="*/ 833 w 1278"/>
              <a:gd name="T37" fmla="*/ 819 h 1193"/>
              <a:gd name="T38" fmla="*/ 814 w 1278"/>
              <a:gd name="T39" fmla="*/ 841 h 1193"/>
              <a:gd name="T40" fmla="*/ 751 w 1278"/>
              <a:gd name="T41" fmla="*/ 32 h 1193"/>
              <a:gd name="T42" fmla="*/ 445 w 1278"/>
              <a:gd name="T43" fmla="*/ 855 h 1193"/>
              <a:gd name="T44" fmla="*/ 431 w 1278"/>
              <a:gd name="T45" fmla="*/ 739 h 1193"/>
              <a:gd name="T46" fmla="*/ 404 w 1278"/>
              <a:gd name="T47" fmla="*/ 756 h 1193"/>
              <a:gd name="T48" fmla="*/ 378 w 1278"/>
              <a:gd name="T49" fmla="*/ 561 h 1193"/>
              <a:gd name="T50" fmla="*/ 375 w 1278"/>
              <a:gd name="T51" fmla="*/ 547 h 1193"/>
              <a:gd name="T52" fmla="*/ 368 w 1278"/>
              <a:gd name="T53" fmla="*/ 569 h 1193"/>
              <a:gd name="T54" fmla="*/ 351 w 1278"/>
              <a:gd name="T55" fmla="*/ 479 h 1193"/>
              <a:gd name="T56" fmla="*/ 341 w 1278"/>
              <a:gd name="T57" fmla="*/ 348 h 1193"/>
              <a:gd name="T58" fmla="*/ 324 w 1278"/>
              <a:gd name="T59" fmla="*/ 372 h 1193"/>
              <a:gd name="T60" fmla="*/ 312 w 1278"/>
              <a:gd name="T61" fmla="*/ 479 h 1193"/>
              <a:gd name="T62" fmla="*/ 295 w 1278"/>
              <a:gd name="T63" fmla="*/ 561 h 1193"/>
              <a:gd name="T64" fmla="*/ 290 w 1278"/>
              <a:gd name="T65" fmla="*/ 547 h 1193"/>
              <a:gd name="T66" fmla="*/ 288 w 1278"/>
              <a:gd name="T67" fmla="*/ 569 h 1193"/>
              <a:gd name="T68" fmla="*/ 269 w 1278"/>
              <a:gd name="T69" fmla="*/ 693 h 1193"/>
              <a:gd name="T70" fmla="*/ 269 w 1278"/>
              <a:gd name="T71" fmla="*/ 695 h 1193"/>
              <a:gd name="T72" fmla="*/ 261 w 1278"/>
              <a:gd name="T73" fmla="*/ 758 h 1193"/>
              <a:gd name="T74" fmla="*/ 244 w 1278"/>
              <a:gd name="T75" fmla="*/ 712 h 1193"/>
              <a:gd name="T76" fmla="*/ 232 w 1278"/>
              <a:gd name="T77" fmla="*/ 574 h 1193"/>
              <a:gd name="T78" fmla="*/ 208 w 1278"/>
              <a:gd name="T79" fmla="*/ 710 h 1193"/>
              <a:gd name="T80" fmla="*/ 194 w 1278"/>
              <a:gd name="T81" fmla="*/ 748 h 1193"/>
              <a:gd name="T82" fmla="*/ 174 w 1278"/>
              <a:gd name="T83" fmla="*/ 688 h 1193"/>
              <a:gd name="T84" fmla="*/ 172 w 1278"/>
              <a:gd name="T85" fmla="*/ 685 h 1193"/>
              <a:gd name="T86" fmla="*/ 169 w 1278"/>
              <a:gd name="T87" fmla="*/ 615 h 1193"/>
              <a:gd name="T88" fmla="*/ 167 w 1278"/>
              <a:gd name="T89" fmla="*/ 610 h 1193"/>
              <a:gd name="T90" fmla="*/ 157 w 1278"/>
              <a:gd name="T91" fmla="*/ 557 h 1193"/>
              <a:gd name="T92" fmla="*/ 148 w 1278"/>
              <a:gd name="T93" fmla="*/ 547 h 1193"/>
              <a:gd name="T94" fmla="*/ 123 w 1278"/>
              <a:gd name="T95" fmla="*/ 479 h 1193"/>
              <a:gd name="T96" fmla="*/ 123 w 1278"/>
              <a:gd name="T97" fmla="*/ 464 h 1193"/>
              <a:gd name="T98" fmla="*/ 121 w 1278"/>
              <a:gd name="T99" fmla="*/ 304 h 1193"/>
              <a:gd name="T100" fmla="*/ 97 w 1278"/>
              <a:gd name="T101" fmla="*/ 464 h 1193"/>
              <a:gd name="T102" fmla="*/ 94 w 1278"/>
              <a:gd name="T103" fmla="*/ 476 h 1193"/>
              <a:gd name="T104" fmla="*/ 70 w 1278"/>
              <a:gd name="T105" fmla="*/ 554 h 1193"/>
              <a:gd name="T106" fmla="*/ 60 w 1278"/>
              <a:gd name="T107" fmla="*/ 549 h 1193"/>
              <a:gd name="T108" fmla="*/ 48 w 1278"/>
              <a:gd name="T109" fmla="*/ 610 h 1193"/>
              <a:gd name="T110" fmla="*/ 41 w 1278"/>
              <a:gd name="T111" fmla="*/ 746 h 1193"/>
              <a:gd name="T112" fmla="*/ 17 w 1278"/>
              <a:gd name="T113" fmla="*/ 739 h 1193"/>
              <a:gd name="T114" fmla="*/ 7 w 1278"/>
              <a:gd name="T115" fmla="*/ 848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8" h="1193">
                <a:moveTo>
                  <a:pt x="12" y="306"/>
                </a:moveTo>
                <a:lnTo>
                  <a:pt x="0" y="304"/>
                </a:lnTo>
                <a:lnTo>
                  <a:pt x="0" y="1193"/>
                </a:lnTo>
                <a:lnTo>
                  <a:pt x="1278" y="1193"/>
                </a:lnTo>
                <a:lnTo>
                  <a:pt x="1278" y="836"/>
                </a:lnTo>
                <a:lnTo>
                  <a:pt x="1274" y="836"/>
                </a:lnTo>
                <a:lnTo>
                  <a:pt x="1274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69" y="819"/>
                </a:lnTo>
                <a:lnTo>
                  <a:pt x="1269" y="836"/>
                </a:lnTo>
                <a:lnTo>
                  <a:pt x="1257" y="836"/>
                </a:lnTo>
                <a:lnTo>
                  <a:pt x="1257" y="824"/>
                </a:lnTo>
                <a:lnTo>
                  <a:pt x="1252" y="821"/>
                </a:lnTo>
                <a:lnTo>
                  <a:pt x="1245" y="821"/>
                </a:lnTo>
                <a:lnTo>
                  <a:pt x="1245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0" y="807"/>
                </a:lnTo>
                <a:lnTo>
                  <a:pt x="1240" y="821"/>
                </a:lnTo>
                <a:lnTo>
                  <a:pt x="1220" y="821"/>
                </a:lnTo>
                <a:lnTo>
                  <a:pt x="1223" y="702"/>
                </a:lnTo>
                <a:lnTo>
                  <a:pt x="1206" y="700"/>
                </a:lnTo>
                <a:lnTo>
                  <a:pt x="1182" y="700"/>
                </a:lnTo>
                <a:lnTo>
                  <a:pt x="1174" y="695"/>
                </a:lnTo>
                <a:lnTo>
                  <a:pt x="1174" y="695"/>
                </a:lnTo>
                <a:lnTo>
                  <a:pt x="1172" y="695"/>
                </a:lnTo>
                <a:lnTo>
                  <a:pt x="1167" y="693"/>
                </a:lnTo>
                <a:lnTo>
                  <a:pt x="1167" y="688"/>
                </a:lnTo>
                <a:lnTo>
                  <a:pt x="1155" y="685"/>
                </a:lnTo>
                <a:lnTo>
                  <a:pt x="1150" y="685"/>
                </a:lnTo>
                <a:lnTo>
                  <a:pt x="1140" y="668"/>
                </a:lnTo>
                <a:lnTo>
                  <a:pt x="1126" y="651"/>
                </a:lnTo>
                <a:lnTo>
                  <a:pt x="1111" y="639"/>
                </a:lnTo>
                <a:lnTo>
                  <a:pt x="1092" y="629"/>
                </a:lnTo>
                <a:lnTo>
                  <a:pt x="1073" y="625"/>
                </a:lnTo>
                <a:lnTo>
                  <a:pt x="1073" y="598"/>
                </a:lnTo>
                <a:lnTo>
                  <a:pt x="1075" y="598"/>
                </a:lnTo>
                <a:lnTo>
                  <a:pt x="1075" y="595"/>
                </a:lnTo>
                <a:lnTo>
                  <a:pt x="1075" y="593"/>
                </a:lnTo>
                <a:lnTo>
                  <a:pt x="1073" y="593"/>
                </a:lnTo>
                <a:lnTo>
                  <a:pt x="1070" y="588"/>
                </a:lnTo>
                <a:lnTo>
                  <a:pt x="1068" y="586"/>
                </a:lnTo>
                <a:lnTo>
                  <a:pt x="1063" y="583"/>
                </a:lnTo>
                <a:lnTo>
                  <a:pt x="1061" y="581"/>
                </a:lnTo>
                <a:lnTo>
                  <a:pt x="1056" y="581"/>
                </a:lnTo>
                <a:lnTo>
                  <a:pt x="1056" y="566"/>
                </a:lnTo>
                <a:lnTo>
                  <a:pt x="1053" y="566"/>
                </a:lnTo>
                <a:lnTo>
                  <a:pt x="1053" y="564"/>
                </a:lnTo>
                <a:lnTo>
                  <a:pt x="1053" y="566"/>
                </a:lnTo>
                <a:lnTo>
                  <a:pt x="1048" y="566"/>
                </a:lnTo>
                <a:lnTo>
                  <a:pt x="1048" y="581"/>
                </a:lnTo>
                <a:lnTo>
                  <a:pt x="1048" y="581"/>
                </a:lnTo>
                <a:lnTo>
                  <a:pt x="1046" y="581"/>
                </a:lnTo>
                <a:lnTo>
                  <a:pt x="1041" y="583"/>
                </a:lnTo>
                <a:lnTo>
                  <a:pt x="1039" y="586"/>
                </a:lnTo>
                <a:lnTo>
                  <a:pt x="1036" y="588"/>
                </a:lnTo>
                <a:lnTo>
                  <a:pt x="1034" y="593"/>
                </a:lnTo>
                <a:lnTo>
                  <a:pt x="1031" y="593"/>
                </a:lnTo>
                <a:lnTo>
                  <a:pt x="1031" y="595"/>
                </a:lnTo>
                <a:lnTo>
                  <a:pt x="1031" y="598"/>
                </a:lnTo>
                <a:lnTo>
                  <a:pt x="1034" y="598"/>
                </a:lnTo>
                <a:lnTo>
                  <a:pt x="1034" y="625"/>
                </a:lnTo>
                <a:lnTo>
                  <a:pt x="1014" y="629"/>
                </a:lnTo>
                <a:lnTo>
                  <a:pt x="995" y="639"/>
                </a:lnTo>
                <a:lnTo>
                  <a:pt x="978" y="651"/>
                </a:lnTo>
                <a:lnTo>
                  <a:pt x="964" y="668"/>
                </a:lnTo>
                <a:lnTo>
                  <a:pt x="956" y="685"/>
                </a:lnTo>
                <a:lnTo>
                  <a:pt x="949" y="685"/>
                </a:lnTo>
                <a:lnTo>
                  <a:pt x="937" y="688"/>
                </a:lnTo>
                <a:lnTo>
                  <a:pt x="937" y="693"/>
                </a:lnTo>
                <a:lnTo>
                  <a:pt x="935" y="695"/>
                </a:lnTo>
                <a:lnTo>
                  <a:pt x="925" y="695"/>
                </a:lnTo>
                <a:lnTo>
                  <a:pt x="925" y="697"/>
                </a:lnTo>
                <a:lnTo>
                  <a:pt x="922" y="700"/>
                </a:lnTo>
                <a:lnTo>
                  <a:pt x="896" y="700"/>
                </a:lnTo>
                <a:lnTo>
                  <a:pt x="881" y="702"/>
                </a:lnTo>
                <a:lnTo>
                  <a:pt x="884" y="824"/>
                </a:lnTo>
                <a:lnTo>
                  <a:pt x="867" y="824"/>
                </a:lnTo>
                <a:lnTo>
                  <a:pt x="867" y="807"/>
                </a:lnTo>
                <a:lnTo>
                  <a:pt x="864" y="807"/>
                </a:lnTo>
                <a:lnTo>
                  <a:pt x="864" y="807"/>
                </a:lnTo>
                <a:lnTo>
                  <a:pt x="864" y="807"/>
                </a:lnTo>
                <a:lnTo>
                  <a:pt x="862" y="807"/>
                </a:lnTo>
                <a:lnTo>
                  <a:pt x="862" y="824"/>
                </a:lnTo>
                <a:lnTo>
                  <a:pt x="855" y="824"/>
                </a:lnTo>
                <a:lnTo>
                  <a:pt x="850" y="826"/>
                </a:lnTo>
                <a:lnTo>
                  <a:pt x="850" y="838"/>
                </a:lnTo>
                <a:lnTo>
                  <a:pt x="850" y="838"/>
                </a:lnTo>
                <a:lnTo>
                  <a:pt x="835" y="838"/>
                </a:lnTo>
                <a:lnTo>
                  <a:pt x="833" y="819"/>
                </a:lnTo>
                <a:lnTo>
                  <a:pt x="833" y="819"/>
                </a:lnTo>
                <a:lnTo>
                  <a:pt x="833" y="819"/>
                </a:lnTo>
                <a:lnTo>
                  <a:pt x="830" y="819"/>
                </a:lnTo>
                <a:lnTo>
                  <a:pt x="828" y="819"/>
                </a:lnTo>
                <a:lnTo>
                  <a:pt x="828" y="838"/>
                </a:lnTo>
                <a:lnTo>
                  <a:pt x="818" y="838"/>
                </a:lnTo>
                <a:lnTo>
                  <a:pt x="814" y="841"/>
                </a:lnTo>
                <a:lnTo>
                  <a:pt x="814" y="841"/>
                </a:lnTo>
                <a:lnTo>
                  <a:pt x="809" y="841"/>
                </a:lnTo>
                <a:lnTo>
                  <a:pt x="811" y="90"/>
                </a:lnTo>
                <a:lnTo>
                  <a:pt x="782" y="32"/>
                </a:lnTo>
                <a:lnTo>
                  <a:pt x="751" y="32"/>
                </a:lnTo>
                <a:lnTo>
                  <a:pt x="734" y="0"/>
                </a:lnTo>
                <a:lnTo>
                  <a:pt x="508" y="0"/>
                </a:lnTo>
                <a:lnTo>
                  <a:pt x="508" y="32"/>
                </a:lnTo>
                <a:lnTo>
                  <a:pt x="448" y="32"/>
                </a:lnTo>
                <a:lnTo>
                  <a:pt x="445" y="855"/>
                </a:lnTo>
                <a:lnTo>
                  <a:pt x="438" y="848"/>
                </a:lnTo>
                <a:lnTo>
                  <a:pt x="438" y="836"/>
                </a:lnTo>
                <a:lnTo>
                  <a:pt x="436" y="746"/>
                </a:lnTo>
                <a:lnTo>
                  <a:pt x="436" y="739"/>
                </a:lnTo>
                <a:lnTo>
                  <a:pt x="431" y="739"/>
                </a:lnTo>
                <a:lnTo>
                  <a:pt x="429" y="739"/>
                </a:lnTo>
                <a:lnTo>
                  <a:pt x="429" y="746"/>
                </a:lnTo>
                <a:lnTo>
                  <a:pt x="429" y="758"/>
                </a:lnTo>
                <a:lnTo>
                  <a:pt x="404" y="758"/>
                </a:lnTo>
                <a:lnTo>
                  <a:pt x="404" y="756"/>
                </a:lnTo>
                <a:lnTo>
                  <a:pt x="399" y="746"/>
                </a:lnTo>
                <a:lnTo>
                  <a:pt x="399" y="693"/>
                </a:lnTo>
                <a:lnTo>
                  <a:pt x="392" y="676"/>
                </a:lnTo>
                <a:lnTo>
                  <a:pt x="392" y="622"/>
                </a:lnTo>
                <a:lnTo>
                  <a:pt x="378" y="561"/>
                </a:lnTo>
                <a:lnTo>
                  <a:pt x="380" y="561"/>
                </a:lnTo>
                <a:lnTo>
                  <a:pt x="380" y="547"/>
                </a:lnTo>
                <a:lnTo>
                  <a:pt x="375" y="547"/>
                </a:lnTo>
                <a:lnTo>
                  <a:pt x="375" y="547"/>
                </a:lnTo>
                <a:lnTo>
                  <a:pt x="375" y="547"/>
                </a:lnTo>
                <a:lnTo>
                  <a:pt x="368" y="547"/>
                </a:lnTo>
                <a:lnTo>
                  <a:pt x="368" y="554"/>
                </a:lnTo>
                <a:lnTo>
                  <a:pt x="366" y="554"/>
                </a:lnTo>
                <a:lnTo>
                  <a:pt x="366" y="569"/>
                </a:lnTo>
                <a:lnTo>
                  <a:pt x="368" y="569"/>
                </a:lnTo>
                <a:lnTo>
                  <a:pt x="358" y="610"/>
                </a:lnTo>
                <a:lnTo>
                  <a:pt x="346" y="481"/>
                </a:lnTo>
                <a:lnTo>
                  <a:pt x="351" y="481"/>
                </a:lnTo>
                <a:lnTo>
                  <a:pt x="351" y="479"/>
                </a:lnTo>
                <a:lnTo>
                  <a:pt x="351" y="479"/>
                </a:lnTo>
                <a:lnTo>
                  <a:pt x="351" y="469"/>
                </a:lnTo>
                <a:lnTo>
                  <a:pt x="344" y="469"/>
                </a:lnTo>
                <a:lnTo>
                  <a:pt x="337" y="372"/>
                </a:lnTo>
                <a:lnTo>
                  <a:pt x="341" y="372"/>
                </a:lnTo>
                <a:lnTo>
                  <a:pt x="341" y="348"/>
                </a:lnTo>
                <a:lnTo>
                  <a:pt x="341" y="309"/>
                </a:lnTo>
                <a:lnTo>
                  <a:pt x="320" y="309"/>
                </a:lnTo>
                <a:lnTo>
                  <a:pt x="320" y="348"/>
                </a:lnTo>
                <a:lnTo>
                  <a:pt x="320" y="372"/>
                </a:lnTo>
                <a:lnTo>
                  <a:pt x="324" y="372"/>
                </a:lnTo>
                <a:lnTo>
                  <a:pt x="324" y="374"/>
                </a:lnTo>
                <a:lnTo>
                  <a:pt x="317" y="469"/>
                </a:lnTo>
                <a:lnTo>
                  <a:pt x="312" y="469"/>
                </a:lnTo>
                <a:lnTo>
                  <a:pt x="312" y="472"/>
                </a:lnTo>
                <a:lnTo>
                  <a:pt x="312" y="479"/>
                </a:lnTo>
                <a:lnTo>
                  <a:pt x="312" y="481"/>
                </a:lnTo>
                <a:lnTo>
                  <a:pt x="317" y="481"/>
                </a:lnTo>
                <a:lnTo>
                  <a:pt x="305" y="610"/>
                </a:lnTo>
                <a:lnTo>
                  <a:pt x="295" y="566"/>
                </a:lnTo>
                <a:lnTo>
                  <a:pt x="295" y="561"/>
                </a:lnTo>
                <a:lnTo>
                  <a:pt x="298" y="561"/>
                </a:lnTo>
                <a:lnTo>
                  <a:pt x="298" y="547"/>
                </a:lnTo>
                <a:lnTo>
                  <a:pt x="290" y="547"/>
                </a:lnTo>
                <a:lnTo>
                  <a:pt x="290" y="547"/>
                </a:lnTo>
                <a:lnTo>
                  <a:pt x="290" y="547"/>
                </a:lnTo>
                <a:lnTo>
                  <a:pt x="286" y="547"/>
                </a:lnTo>
                <a:lnTo>
                  <a:pt x="286" y="554"/>
                </a:lnTo>
                <a:lnTo>
                  <a:pt x="286" y="554"/>
                </a:lnTo>
                <a:lnTo>
                  <a:pt x="286" y="569"/>
                </a:lnTo>
                <a:lnTo>
                  <a:pt x="288" y="569"/>
                </a:lnTo>
                <a:lnTo>
                  <a:pt x="276" y="622"/>
                </a:lnTo>
                <a:lnTo>
                  <a:pt x="276" y="622"/>
                </a:lnTo>
                <a:lnTo>
                  <a:pt x="274" y="627"/>
                </a:lnTo>
                <a:lnTo>
                  <a:pt x="274" y="676"/>
                </a:lnTo>
                <a:lnTo>
                  <a:pt x="269" y="693"/>
                </a:lnTo>
                <a:lnTo>
                  <a:pt x="269" y="693"/>
                </a:lnTo>
                <a:lnTo>
                  <a:pt x="269" y="693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746"/>
                </a:lnTo>
                <a:lnTo>
                  <a:pt x="261" y="756"/>
                </a:lnTo>
                <a:lnTo>
                  <a:pt x="261" y="756"/>
                </a:lnTo>
                <a:lnTo>
                  <a:pt x="261" y="758"/>
                </a:lnTo>
                <a:lnTo>
                  <a:pt x="261" y="758"/>
                </a:lnTo>
                <a:lnTo>
                  <a:pt x="252" y="758"/>
                </a:lnTo>
                <a:lnTo>
                  <a:pt x="252" y="748"/>
                </a:lnTo>
                <a:lnTo>
                  <a:pt x="244" y="748"/>
                </a:lnTo>
                <a:lnTo>
                  <a:pt x="244" y="712"/>
                </a:lnTo>
                <a:lnTo>
                  <a:pt x="244" y="710"/>
                </a:lnTo>
                <a:lnTo>
                  <a:pt x="240" y="710"/>
                </a:lnTo>
                <a:lnTo>
                  <a:pt x="225" y="574"/>
                </a:lnTo>
                <a:lnTo>
                  <a:pt x="225" y="574"/>
                </a:lnTo>
                <a:lnTo>
                  <a:pt x="232" y="574"/>
                </a:lnTo>
                <a:lnTo>
                  <a:pt x="232" y="537"/>
                </a:lnTo>
                <a:lnTo>
                  <a:pt x="215" y="537"/>
                </a:lnTo>
                <a:lnTo>
                  <a:pt x="215" y="574"/>
                </a:lnTo>
                <a:lnTo>
                  <a:pt x="220" y="574"/>
                </a:lnTo>
                <a:lnTo>
                  <a:pt x="208" y="710"/>
                </a:lnTo>
                <a:lnTo>
                  <a:pt x="208" y="710"/>
                </a:lnTo>
                <a:lnTo>
                  <a:pt x="208" y="710"/>
                </a:lnTo>
                <a:lnTo>
                  <a:pt x="201" y="710"/>
                </a:lnTo>
                <a:lnTo>
                  <a:pt x="201" y="748"/>
                </a:lnTo>
                <a:lnTo>
                  <a:pt x="194" y="748"/>
                </a:lnTo>
                <a:lnTo>
                  <a:pt x="194" y="758"/>
                </a:lnTo>
                <a:lnTo>
                  <a:pt x="179" y="758"/>
                </a:lnTo>
                <a:lnTo>
                  <a:pt x="179" y="758"/>
                </a:lnTo>
                <a:lnTo>
                  <a:pt x="174" y="746"/>
                </a:lnTo>
                <a:lnTo>
                  <a:pt x="174" y="688"/>
                </a:lnTo>
                <a:lnTo>
                  <a:pt x="174" y="688"/>
                </a:lnTo>
                <a:lnTo>
                  <a:pt x="174" y="688"/>
                </a:lnTo>
                <a:lnTo>
                  <a:pt x="172" y="688"/>
                </a:lnTo>
                <a:lnTo>
                  <a:pt x="172" y="685"/>
                </a:lnTo>
                <a:lnTo>
                  <a:pt x="172" y="685"/>
                </a:lnTo>
                <a:lnTo>
                  <a:pt x="172" y="685"/>
                </a:lnTo>
                <a:lnTo>
                  <a:pt x="169" y="683"/>
                </a:lnTo>
                <a:lnTo>
                  <a:pt x="169" y="617"/>
                </a:lnTo>
                <a:lnTo>
                  <a:pt x="169" y="617"/>
                </a:lnTo>
                <a:lnTo>
                  <a:pt x="169" y="615"/>
                </a:lnTo>
                <a:lnTo>
                  <a:pt x="167" y="615"/>
                </a:lnTo>
                <a:lnTo>
                  <a:pt x="167" y="615"/>
                </a:lnTo>
                <a:lnTo>
                  <a:pt x="167" y="610"/>
                </a:lnTo>
                <a:lnTo>
                  <a:pt x="167" y="610"/>
                </a:lnTo>
                <a:lnTo>
                  <a:pt x="167" y="610"/>
                </a:lnTo>
                <a:lnTo>
                  <a:pt x="165" y="610"/>
                </a:lnTo>
                <a:lnTo>
                  <a:pt x="165" y="610"/>
                </a:lnTo>
                <a:lnTo>
                  <a:pt x="155" y="569"/>
                </a:lnTo>
                <a:lnTo>
                  <a:pt x="157" y="569"/>
                </a:lnTo>
                <a:lnTo>
                  <a:pt x="157" y="557"/>
                </a:lnTo>
                <a:lnTo>
                  <a:pt x="155" y="557"/>
                </a:lnTo>
                <a:lnTo>
                  <a:pt x="155" y="547"/>
                </a:lnTo>
                <a:lnTo>
                  <a:pt x="148" y="547"/>
                </a:lnTo>
                <a:lnTo>
                  <a:pt x="148" y="547"/>
                </a:lnTo>
                <a:lnTo>
                  <a:pt x="148" y="547"/>
                </a:lnTo>
                <a:lnTo>
                  <a:pt x="143" y="547"/>
                </a:lnTo>
                <a:lnTo>
                  <a:pt x="143" y="561"/>
                </a:lnTo>
                <a:lnTo>
                  <a:pt x="145" y="561"/>
                </a:lnTo>
                <a:lnTo>
                  <a:pt x="136" y="603"/>
                </a:lnTo>
                <a:lnTo>
                  <a:pt x="123" y="479"/>
                </a:lnTo>
                <a:lnTo>
                  <a:pt x="131" y="476"/>
                </a:lnTo>
                <a:lnTo>
                  <a:pt x="131" y="476"/>
                </a:lnTo>
                <a:lnTo>
                  <a:pt x="131" y="467"/>
                </a:lnTo>
                <a:lnTo>
                  <a:pt x="128" y="464"/>
                </a:lnTo>
                <a:lnTo>
                  <a:pt x="123" y="464"/>
                </a:lnTo>
                <a:lnTo>
                  <a:pt x="116" y="370"/>
                </a:lnTo>
                <a:lnTo>
                  <a:pt x="116" y="370"/>
                </a:lnTo>
                <a:lnTo>
                  <a:pt x="121" y="370"/>
                </a:lnTo>
                <a:lnTo>
                  <a:pt x="121" y="343"/>
                </a:lnTo>
                <a:lnTo>
                  <a:pt x="121" y="304"/>
                </a:lnTo>
                <a:lnTo>
                  <a:pt x="99" y="304"/>
                </a:lnTo>
                <a:lnTo>
                  <a:pt x="99" y="343"/>
                </a:lnTo>
                <a:lnTo>
                  <a:pt x="99" y="370"/>
                </a:lnTo>
                <a:lnTo>
                  <a:pt x="104" y="370"/>
                </a:lnTo>
                <a:lnTo>
                  <a:pt x="97" y="464"/>
                </a:lnTo>
                <a:lnTo>
                  <a:pt x="90" y="464"/>
                </a:lnTo>
                <a:lnTo>
                  <a:pt x="90" y="474"/>
                </a:lnTo>
                <a:lnTo>
                  <a:pt x="90" y="474"/>
                </a:lnTo>
                <a:lnTo>
                  <a:pt x="90" y="476"/>
                </a:lnTo>
                <a:lnTo>
                  <a:pt x="94" y="476"/>
                </a:lnTo>
                <a:lnTo>
                  <a:pt x="82" y="603"/>
                </a:lnTo>
                <a:lnTo>
                  <a:pt x="75" y="569"/>
                </a:lnTo>
                <a:lnTo>
                  <a:pt x="75" y="569"/>
                </a:lnTo>
                <a:lnTo>
                  <a:pt x="75" y="554"/>
                </a:lnTo>
                <a:lnTo>
                  <a:pt x="70" y="554"/>
                </a:lnTo>
                <a:lnTo>
                  <a:pt x="70" y="549"/>
                </a:lnTo>
                <a:lnTo>
                  <a:pt x="65" y="549"/>
                </a:lnTo>
                <a:lnTo>
                  <a:pt x="65" y="547"/>
                </a:lnTo>
                <a:lnTo>
                  <a:pt x="65" y="549"/>
                </a:lnTo>
                <a:lnTo>
                  <a:pt x="60" y="549"/>
                </a:lnTo>
                <a:lnTo>
                  <a:pt x="60" y="561"/>
                </a:lnTo>
                <a:lnTo>
                  <a:pt x="63" y="561"/>
                </a:lnTo>
                <a:lnTo>
                  <a:pt x="51" y="610"/>
                </a:lnTo>
                <a:lnTo>
                  <a:pt x="51" y="610"/>
                </a:lnTo>
                <a:lnTo>
                  <a:pt x="48" y="610"/>
                </a:lnTo>
                <a:lnTo>
                  <a:pt x="46" y="610"/>
                </a:lnTo>
                <a:lnTo>
                  <a:pt x="46" y="683"/>
                </a:lnTo>
                <a:lnTo>
                  <a:pt x="41" y="685"/>
                </a:lnTo>
                <a:lnTo>
                  <a:pt x="41" y="700"/>
                </a:lnTo>
                <a:lnTo>
                  <a:pt x="41" y="746"/>
                </a:lnTo>
                <a:lnTo>
                  <a:pt x="34" y="756"/>
                </a:lnTo>
                <a:lnTo>
                  <a:pt x="34" y="758"/>
                </a:lnTo>
                <a:lnTo>
                  <a:pt x="19" y="758"/>
                </a:lnTo>
                <a:lnTo>
                  <a:pt x="17" y="746"/>
                </a:lnTo>
                <a:lnTo>
                  <a:pt x="17" y="739"/>
                </a:lnTo>
                <a:lnTo>
                  <a:pt x="17" y="739"/>
                </a:lnTo>
                <a:lnTo>
                  <a:pt x="12" y="739"/>
                </a:lnTo>
                <a:lnTo>
                  <a:pt x="12" y="746"/>
                </a:lnTo>
                <a:lnTo>
                  <a:pt x="7" y="836"/>
                </a:lnTo>
                <a:lnTo>
                  <a:pt x="7" y="848"/>
                </a:lnTo>
                <a:lnTo>
                  <a:pt x="5" y="851"/>
                </a:lnTo>
                <a:lnTo>
                  <a:pt x="10" y="365"/>
                </a:lnTo>
                <a:lnTo>
                  <a:pt x="12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4577162" y="5162194"/>
            <a:ext cx="1520624" cy="1695806"/>
          </a:xfrm>
          <a:custGeom>
            <a:avLst/>
            <a:gdLst>
              <a:gd name="T0" fmla="*/ 1242 w 1276"/>
              <a:gd name="T1" fmla="*/ 529 h 1423"/>
              <a:gd name="T2" fmla="*/ 1225 w 1276"/>
              <a:gd name="T3" fmla="*/ 527 h 1423"/>
              <a:gd name="T4" fmla="*/ 1196 w 1276"/>
              <a:gd name="T5" fmla="*/ 505 h 1423"/>
              <a:gd name="T6" fmla="*/ 1172 w 1276"/>
              <a:gd name="T7" fmla="*/ 483 h 1423"/>
              <a:gd name="T8" fmla="*/ 1148 w 1276"/>
              <a:gd name="T9" fmla="*/ 461 h 1423"/>
              <a:gd name="T10" fmla="*/ 1126 w 1276"/>
              <a:gd name="T11" fmla="*/ 439 h 1423"/>
              <a:gd name="T12" fmla="*/ 1043 w 1276"/>
              <a:gd name="T13" fmla="*/ 434 h 1423"/>
              <a:gd name="T14" fmla="*/ 1005 w 1276"/>
              <a:gd name="T15" fmla="*/ 447 h 1423"/>
              <a:gd name="T16" fmla="*/ 985 w 1276"/>
              <a:gd name="T17" fmla="*/ 461 h 1423"/>
              <a:gd name="T18" fmla="*/ 981 w 1276"/>
              <a:gd name="T19" fmla="*/ 481 h 1423"/>
              <a:gd name="T20" fmla="*/ 959 w 1276"/>
              <a:gd name="T21" fmla="*/ 495 h 1423"/>
              <a:gd name="T22" fmla="*/ 939 w 1276"/>
              <a:gd name="T23" fmla="*/ 505 h 1423"/>
              <a:gd name="T24" fmla="*/ 937 w 1276"/>
              <a:gd name="T25" fmla="*/ 524 h 1423"/>
              <a:gd name="T26" fmla="*/ 913 w 1276"/>
              <a:gd name="T27" fmla="*/ 529 h 1423"/>
              <a:gd name="T28" fmla="*/ 840 w 1276"/>
              <a:gd name="T29" fmla="*/ 534 h 1423"/>
              <a:gd name="T30" fmla="*/ 840 w 1276"/>
              <a:gd name="T31" fmla="*/ 595 h 1423"/>
              <a:gd name="T32" fmla="*/ 765 w 1276"/>
              <a:gd name="T33" fmla="*/ 876 h 1423"/>
              <a:gd name="T34" fmla="*/ 763 w 1276"/>
              <a:gd name="T35" fmla="*/ 544 h 1423"/>
              <a:gd name="T36" fmla="*/ 690 w 1276"/>
              <a:gd name="T37" fmla="*/ 539 h 1423"/>
              <a:gd name="T38" fmla="*/ 668 w 1276"/>
              <a:gd name="T39" fmla="*/ 534 h 1423"/>
              <a:gd name="T40" fmla="*/ 661 w 1276"/>
              <a:gd name="T41" fmla="*/ 515 h 1423"/>
              <a:gd name="T42" fmla="*/ 646 w 1276"/>
              <a:gd name="T43" fmla="*/ 502 h 1423"/>
              <a:gd name="T44" fmla="*/ 625 w 1276"/>
              <a:gd name="T45" fmla="*/ 490 h 1423"/>
              <a:gd name="T46" fmla="*/ 617 w 1276"/>
              <a:gd name="T47" fmla="*/ 471 h 1423"/>
              <a:gd name="T48" fmla="*/ 600 w 1276"/>
              <a:gd name="T49" fmla="*/ 456 h 1423"/>
              <a:gd name="T50" fmla="*/ 559 w 1276"/>
              <a:gd name="T51" fmla="*/ 444 h 1423"/>
              <a:gd name="T52" fmla="*/ 482 w 1276"/>
              <a:gd name="T53" fmla="*/ 449 h 1423"/>
              <a:gd name="T54" fmla="*/ 460 w 1276"/>
              <a:gd name="T55" fmla="*/ 471 h 1423"/>
              <a:gd name="T56" fmla="*/ 436 w 1276"/>
              <a:gd name="T57" fmla="*/ 493 h 1423"/>
              <a:gd name="T58" fmla="*/ 411 w 1276"/>
              <a:gd name="T59" fmla="*/ 512 h 1423"/>
              <a:gd name="T60" fmla="*/ 385 w 1276"/>
              <a:gd name="T61" fmla="*/ 534 h 1423"/>
              <a:gd name="T62" fmla="*/ 382 w 1276"/>
              <a:gd name="T63" fmla="*/ 536 h 1423"/>
              <a:gd name="T64" fmla="*/ 322 w 1276"/>
              <a:gd name="T65" fmla="*/ 328 h 1423"/>
              <a:gd name="T66" fmla="*/ 264 w 1276"/>
              <a:gd name="T67" fmla="*/ 274 h 1423"/>
              <a:gd name="T68" fmla="*/ 201 w 1276"/>
              <a:gd name="T69" fmla="*/ 233 h 1423"/>
              <a:gd name="T70" fmla="*/ 179 w 1276"/>
              <a:gd name="T71" fmla="*/ 328 h 1423"/>
              <a:gd name="T72" fmla="*/ 181 w 1276"/>
              <a:gd name="T73" fmla="*/ 255 h 1423"/>
              <a:gd name="T74" fmla="*/ 179 w 1276"/>
              <a:gd name="T75" fmla="*/ 252 h 1423"/>
              <a:gd name="T76" fmla="*/ 181 w 1276"/>
              <a:gd name="T77" fmla="*/ 213 h 1423"/>
              <a:gd name="T78" fmla="*/ 179 w 1276"/>
              <a:gd name="T79" fmla="*/ 213 h 1423"/>
              <a:gd name="T80" fmla="*/ 181 w 1276"/>
              <a:gd name="T81" fmla="*/ 174 h 1423"/>
              <a:gd name="T82" fmla="*/ 179 w 1276"/>
              <a:gd name="T83" fmla="*/ 172 h 1423"/>
              <a:gd name="T84" fmla="*/ 116 w 1276"/>
              <a:gd name="T85" fmla="*/ 109 h 1423"/>
              <a:gd name="T86" fmla="*/ 29 w 1276"/>
              <a:gd name="T87" fmla="*/ 104 h 1423"/>
              <a:gd name="T88" fmla="*/ 29 w 1276"/>
              <a:gd name="T89" fmla="*/ 31 h 1423"/>
              <a:gd name="T90" fmla="*/ 29 w 1276"/>
              <a:gd name="T91" fmla="*/ 9 h 1423"/>
              <a:gd name="T92" fmla="*/ 29 w 1276"/>
              <a:gd name="T93" fmla="*/ 0 h 1423"/>
              <a:gd name="T94" fmla="*/ 0 w 1276"/>
              <a:gd name="T95" fmla="*/ 1423 h 1423"/>
              <a:gd name="T96" fmla="*/ 1276 w 1276"/>
              <a:gd name="T97" fmla="*/ 534 h 1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6" h="1423">
                <a:moveTo>
                  <a:pt x="1276" y="534"/>
                </a:moveTo>
                <a:lnTo>
                  <a:pt x="1242" y="529"/>
                </a:lnTo>
                <a:lnTo>
                  <a:pt x="1223" y="532"/>
                </a:lnTo>
                <a:lnTo>
                  <a:pt x="1225" y="527"/>
                </a:lnTo>
                <a:lnTo>
                  <a:pt x="1196" y="524"/>
                </a:lnTo>
                <a:lnTo>
                  <a:pt x="1196" y="505"/>
                </a:lnTo>
                <a:lnTo>
                  <a:pt x="1172" y="502"/>
                </a:lnTo>
                <a:lnTo>
                  <a:pt x="1172" y="483"/>
                </a:lnTo>
                <a:lnTo>
                  <a:pt x="1148" y="481"/>
                </a:lnTo>
                <a:lnTo>
                  <a:pt x="1148" y="461"/>
                </a:lnTo>
                <a:lnTo>
                  <a:pt x="1123" y="459"/>
                </a:lnTo>
                <a:lnTo>
                  <a:pt x="1126" y="439"/>
                </a:lnTo>
                <a:lnTo>
                  <a:pt x="1094" y="434"/>
                </a:lnTo>
                <a:lnTo>
                  <a:pt x="1043" y="434"/>
                </a:lnTo>
                <a:lnTo>
                  <a:pt x="1007" y="439"/>
                </a:lnTo>
                <a:lnTo>
                  <a:pt x="1005" y="447"/>
                </a:lnTo>
                <a:lnTo>
                  <a:pt x="1005" y="459"/>
                </a:lnTo>
                <a:lnTo>
                  <a:pt x="985" y="461"/>
                </a:lnTo>
                <a:lnTo>
                  <a:pt x="983" y="471"/>
                </a:lnTo>
                <a:lnTo>
                  <a:pt x="981" y="481"/>
                </a:lnTo>
                <a:lnTo>
                  <a:pt x="964" y="483"/>
                </a:lnTo>
                <a:lnTo>
                  <a:pt x="959" y="495"/>
                </a:lnTo>
                <a:lnTo>
                  <a:pt x="959" y="502"/>
                </a:lnTo>
                <a:lnTo>
                  <a:pt x="939" y="505"/>
                </a:lnTo>
                <a:lnTo>
                  <a:pt x="937" y="517"/>
                </a:lnTo>
                <a:lnTo>
                  <a:pt x="937" y="524"/>
                </a:lnTo>
                <a:lnTo>
                  <a:pt x="915" y="527"/>
                </a:lnTo>
                <a:lnTo>
                  <a:pt x="913" y="529"/>
                </a:lnTo>
                <a:lnTo>
                  <a:pt x="893" y="527"/>
                </a:lnTo>
                <a:lnTo>
                  <a:pt x="840" y="534"/>
                </a:lnTo>
                <a:lnTo>
                  <a:pt x="840" y="595"/>
                </a:lnTo>
                <a:lnTo>
                  <a:pt x="840" y="595"/>
                </a:lnTo>
                <a:lnTo>
                  <a:pt x="840" y="876"/>
                </a:lnTo>
                <a:lnTo>
                  <a:pt x="765" y="876"/>
                </a:lnTo>
                <a:lnTo>
                  <a:pt x="763" y="600"/>
                </a:lnTo>
                <a:lnTo>
                  <a:pt x="763" y="544"/>
                </a:lnTo>
                <a:lnTo>
                  <a:pt x="707" y="536"/>
                </a:lnTo>
                <a:lnTo>
                  <a:pt x="690" y="539"/>
                </a:lnTo>
                <a:lnTo>
                  <a:pt x="688" y="536"/>
                </a:lnTo>
                <a:lnTo>
                  <a:pt x="668" y="534"/>
                </a:lnTo>
                <a:lnTo>
                  <a:pt x="668" y="527"/>
                </a:lnTo>
                <a:lnTo>
                  <a:pt x="661" y="515"/>
                </a:lnTo>
                <a:lnTo>
                  <a:pt x="646" y="512"/>
                </a:lnTo>
                <a:lnTo>
                  <a:pt x="646" y="502"/>
                </a:lnTo>
                <a:lnTo>
                  <a:pt x="639" y="493"/>
                </a:lnTo>
                <a:lnTo>
                  <a:pt x="625" y="490"/>
                </a:lnTo>
                <a:lnTo>
                  <a:pt x="625" y="481"/>
                </a:lnTo>
                <a:lnTo>
                  <a:pt x="617" y="471"/>
                </a:lnTo>
                <a:lnTo>
                  <a:pt x="603" y="468"/>
                </a:lnTo>
                <a:lnTo>
                  <a:pt x="600" y="456"/>
                </a:lnTo>
                <a:lnTo>
                  <a:pt x="598" y="449"/>
                </a:lnTo>
                <a:lnTo>
                  <a:pt x="559" y="444"/>
                </a:lnTo>
                <a:lnTo>
                  <a:pt x="511" y="444"/>
                </a:lnTo>
                <a:lnTo>
                  <a:pt x="482" y="449"/>
                </a:lnTo>
                <a:lnTo>
                  <a:pt x="482" y="466"/>
                </a:lnTo>
                <a:lnTo>
                  <a:pt x="460" y="471"/>
                </a:lnTo>
                <a:lnTo>
                  <a:pt x="460" y="488"/>
                </a:lnTo>
                <a:lnTo>
                  <a:pt x="436" y="493"/>
                </a:lnTo>
                <a:lnTo>
                  <a:pt x="436" y="510"/>
                </a:lnTo>
                <a:lnTo>
                  <a:pt x="411" y="512"/>
                </a:lnTo>
                <a:lnTo>
                  <a:pt x="411" y="532"/>
                </a:lnTo>
                <a:lnTo>
                  <a:pt x="385" y="534"/>
                </a:lnTo>
                <a:lnTo>
                  <a:pt x="385" y="536"/>
                </a:lnTo>
                <a:lnTo>
                  <a:pt x="382" y="536"/>
                </a:lnTo>
                <a:lnTo>
                  <a:pt x="382" y="328"/>
                </a:lnTo>
                <a:lnTo>
                  <a:pt x="322" y="328"/>
                </a:lnTo>
                <a:lnTo>
                  <a:pt x="322" y="274"/>
                </a:lnTo>
                <a:lnTo>
                  <a:pt x="264" y="274"/>
                </a:lnTo>
                <a:lnTo>
                  <a:pt x="264" y="233"/>
                </a:lnTo>
                <a:lnTo>
                  <a:pt x="201" y="233"/>
                </a:lnTo>
                <a:lnTo>
                  <a:pt x="201" y="328"/>
                </a:lnTo>
                <a:lnTo>
                  <a:pt x="179" y="328"/>
                </a:lnTo>
                <a:lnTo>
                  <a:pt x="179" y="257"/>
                </a:lnTo>
                <a:lnTo>
                  <a:pt x="181" y="255"/>
                </a:lnTo>
                <a:lnTo>
                  <a:pt x="181" y="252"/>
                </a:lnTo>
                <a:lnTo>
                  <a:pt x="179" y="252"/>
                </a:lnTo>
                <a:lnTo>
                  <a:pt x="179" y="218"/>
                </a:lnTo>
                <a:lnTo>
                  <a:pt x="181" y="213"/>
                </a:lnTo>
                <a:lnTo>
                  <a:pt x="181" y="213"/>
                </a:lnTo>
                <a:lnTo>
                  <a:pt x="179" y="213"/>
                </a:lnTo>
                <a:lnTo>
                  <a:pt x="179" y="177"/>
                </a:lnTo>
                <a:lnTo>
                  <a:pt x="181" y="174"/>
                </a:lnTo>
                <a:lnTo>
                  <a:pt x="181" y="172"/>
                </a:lnTo>
                <a:lnTo>
                  <a:pt x="179" y="172"/>
                </a:lnTo>
                <a:lnTo>
                  <a:pt x="179" y="114"/>
                </a:lnTo>
                <a:lnTo>
                  <a:pt x="116" y="109"/>
                </a:lnTo>
                <a:lnTo>
                  <a:pt x="43" y="104"/>
                </a:lnTo>
                <a:lnTo>
                  <a:pt x="29" y="104"/>
                </a:lnTo>
                <a:lnTo>
                  <a:pt x="29" y="51"/>
                </a:lnTo>
                <a:lnTo>
                  <a:pt x="29" y="31"/>
                </a:lnTo>
                <a:lnTo>
                  <a:pt x="29" y="26"/>
                </a:lnTo>
                <a:lnTo>
                  <a:pt x="29" y="9"/>
                </a:lnTo>
                <a:lnTo>
                  <a:pt x="29" y="4"/>
                </a:lnTo>
                <a:lnTo>
                  <a:pt x="29" y="0"/>
                </a:lnTo>
                <a:lnTo>
                  <a:pt x="0" y="0"/>
                </a:lnTo>
                <a:lnTo>
                  <a:pt x="0" y="1423"/>
                </a:lnTo>
                <a:lnTo>
                  <a:pt x="1276" y="1423"/>
                </a:lnTo>
                <a:lnTo>
                  <a:pt x="1276" y="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3050582" y="4799914"/>
            <a:ext cx="1526583" cy="2058086"/>
          </a:xfrm>
          <a:custGeom>
            <a:avLst/>
            <a:gdLst>
              <a:gd name="T0" fmla="*/ 1281 w 1281"/>
              <a:gd name="T1" fmla="*/ 1727 h 1727"/>
              <a:gd name="T2" fmla="*/ 1194 w 1281"/>
              <a:gd name="T3" fmla="*/ 304 h 1727"/>
              <a:gd name="T4" fmla="*/ 1194 w 1281"/>
              <a:gd name="T5" fmla="*/ 284 h 1727"/>
              <a:gd name="T6" fmla="*/ 1194 w 1281"/>
              <a:gd name="T7" fmla="*/ 265 h 1727"/>
              <a:gd name="T8" fmla="*/ 1080 w 1281"/>
              <a:gd name="T9" fmla="*/ 126 h 1727"/>
              <a:gd name="T10" fmla="*/ 1073 w 1281"/>
              <a:gd name="T11" fmla="*/ 80 h 1727"/>
              <a:gd name="T12" fmla="*/ 1063 w 1281"/>
              <a:gd name="T13" fmla="*/ 92 h 1727"/>
              <a:gd name="T14" fmla="*/ 1063 w 1281"/>
              <a:gd name="T15" fmla="*/ 12 h 1727"/>
              <a:gd name="T16" fmla="*/ 1061 w 1281"/>
              <a:gd name="T17" fmla="*/ 0 h 1727"/>
              <a:gd name="T18" fmla="*/ 1053 w 1281"/>
              <a:gd name="T19" fmla="*/ 92 h 1727"/>
              <a:gd name="T20" fmla="*/ 1053 w 1281"/>
              <a:gd name="T21" fmla="*/ 12 h 1727"/>
              <a:gd name="T22" fmla="*/ 1048 w 1281"/>
              <a:gd name="T23" fmla="*/ 0 h 1727"/>
              <a:gd name="T24" fmla="*/ 1041 w 1281"/>
              <a:gd name="T25" fmla="*/ 92 h 1727"/>
              <a:gd name="T26" fmla="*/ 1041 w 1281"/>
              <a:gd name="T27" fmla="*/ 12 h 1727"/>
              <a:gd name="T28" fmla="*/ 1039 w 1281"/>
              <a:gd name="T29" fmla="*/ 0 h 1727"/>
              <a:gd name="T30" fmla="*/ 1031 w 1281"/>
              <a:gd name="T31" fmla="*/ 92 h 1727"/>
              <a:gd name="T32" fmla="*/ 1031 w 1281"/>
              <a:gd name="T33" fmla="*/ 12 h 1727"/>
              <a:gd name="T34" fmla="*/ 1027 w 1281"/>
              <a:gd name="T35" fmla="*/ 0 h 1727"/>
              <a:gd name="T36" fmla="*/ 1019 w 1281"/>
              <a:gd name="T37" fmla="*/ 92 h 1727"/>
              <a:gd name="T38" fmla="*/ 1019 w 1281"/>
              <a:gd name="T39" fmla="*/ 12 h 1727"/>
              <a:gd name="T40" fmla="*/ 1017 w 1281"/>
              <a:gd name="T41" fmla="*/ 0 h 1727"/>
              <a:gd name="T42" fmla="*/ 1010 w 1281"/>
              <a:gd name="T43" fmla="*/ 92 h 1727"/>
              <a:gd name="T44" fmla="*/ 1000 w 1281"/>
              <a:gd name="T45" fmla="*/ 80 h 1727"/>
              <a:gd name="T46" fmla="*/ 1000 w 1281"/>
              <a:gd name="T47" fmla="*/ 257 h 1727"/>
              <a:gd name="T48" fmla="*/ 1000 w 1281"/>
              <a:gd name="T49" fmla="*/ 282 h 1727"/>
              <a:gd name="T50" fmla="*/ 971 w 1281"/>
              <a:gd name="T51" fmla="*/ 304 h 1727"/>
              <a:gd name="T52" fmla="*/ 971 w 1281"/>
              <a:gd name="T53" fmla="*/ 313 h 1727"/>
              <a:gd name="T54" fmla="*/ 971 w 1281"/>
              <a:gd name="T55" fmla="*/ 335 h 1727"/>
              <a:gd name="T56" fmla="*/ 971 w 1281"/>
              <a:gd name="T57" fmla="*/ 403 h 1727"/>
              <a:gd name="T58" fmla="*/ 968 w 1281"/>
              <a:gd name="T59" fmla="*/ 413 h 1727"/>
              <a:gd name="T60" fmla="*/ 932 w 1281"/>
              <a:gd name="T61" fmla="*/ 738 h 1727"/>
              <a:gd name="T62" fmla="*/ 814 w 1281"/>
              <a:gd name="T63" fmla="*/ 515 h 1727"/>
              <a:gd name="T64" fmla="*/ 746 w 1281"/>
              <a:gd name="T65" fmla="*/ 386 h 1727"/>
              <a:gd name="T66" fmla="*/ 719 w 1281"/>
              <a:gd name="T67" fmla="*/ 515 h 1727"/>
              <a:gd name="T68" fmla="*/ 608 w 1281"/>
              <a:gd name="T69" fmla="*/ 386 h 1727"/>
              <a:gd name="T70" fmla="*/ 557 w 1281"/>
              <a:gd name="T71" fmla="*/ 515 h 1727"/>
              <a:gd name="T72" fmla="*/ 513 w 1281"/>
              <a:gd name="T73" fmla="*/ 1195 h 1727"/>
              <a:gd name="T74" fmla="*/ 458 w 1281"/>
              <a:gd name="T75" fmla="*/ 1200 h 1727"/>
              <a:gd name="T76" fmla="*/ 431 w 1281"/>
              <a:gd name="T77" fmla="*/ 1202 h 1727"/>
              <a:gd name="T78" fmla="*/ 412 w 1281"/>
              <a:gd name="T79" fmla="*/ 1180 h 1727"/>
              <a:gd name="T80" fmla="*/ 370 w 1281"/>
              <a:gd name="T81" fmla="*/ 1207 h 1727"/>
              <a:gd name="T82" fmla="*/ 370 w 1281"/>
              <a:gd name="T83" fmla="*/ 1210 h 1727"/>
              <a:gd name="T84" fmla="*/ 370 w 1281"/>
              <a:gd name="T85" fmla="*/ 1200 h 1727"/>
              <a:gd name="T86" fmla="*/ 322 w 1281"/>
              <a:gd name="T87" fmla="*/ 1188 h 1727"/>
              <a:gd name="T88" fmla="*/ 312 w 1281"/>
              <a:gd name="T89" fmla="*/ 1202 h 1727"/>
              <a:gd name="T90" fmla="*/ 269 w 1281"/>
              <a:gd name="T91" fmla="*/ 1197 h 1727"/>
              <a:gd name="T92" fmla="*/ 140 w 1281"/>
              <a:gd name="T93" fmla="*/ 1193 h 1727"/>
              <a:gd name="T94" fmla="*/ 0 w 1281"/>
              <a:gd name="T95" fmla="*/ 1210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1" h="1727">
                <a:moveTo>
                  <a:pt x="0" y="1727"/>
                </a:moveTo>
                <a:lnTo>
                  <a:pt x="1281" y="1727"/>
                </a:lnTo>
                <a:lnTo>
                  <a:pt x="1281" y="304"/>
                </a:lnTo>
                <a:lnTo>
                  <a:pt x="1194" y="304"/>
                </a:lnTo>
                <a:lnTo>
                  <a:pt x="1194" y="291"/>
                </a:lnTo>
                <a:lnTo>
                  <a:pt x="1194" y="284"/>
                </a:lnTo>
                <a:lnTo>
                  <a:pt x="1194" y="267"/>
                </a:lnTo>
                <a:lnTo>
                  <a:pt x="1194" y="265"/>
                </a:lnTo>
                <a:lnTo>
                  <a:pt x="1080" y="265"/>
                </a:lnTo>
                <a:lnTo>
                  <a:pt x="1080" y="126"/>
                </a:lnTo>
                <a:lnTo>
                  <a:pt x="1080" y="80"/>
                </a:lnTo>
                <a:lnTo>
                  <a:pt x="1073" y="80"/>
                </a:lnTo>
                <a:lnTo>
                  <a:pt x="1073" y="92"/>
                </a:lnTo>
                <a:lnTo>
                  <a:pt x="1063" y="92"/>
                </a:lnTo>
                <a:lnTo>
                  <a:pt x="1063" y="12"/>
                </a:lnTo>
                <a:lnTo>
                  <a:pt x="1063" y="12"/>
                </a:lnTo>
                <a:lnTo>
                  <a:pt x="1063" y="0"/>
                </a:lnTo>
                <a:lnTo>
                  <a:pt x="1061" y="0"/>
                </a:lnTo>
                <a:lnTo>
                  <a:pt x="1061" y="92"/>
                </a:lnTo>
                <a:lnTo>
                  <a:pt x="1053" y="92"/>
                </a:lnTo>
                <a:lnTo>
                  <a:pt x="1053" y="12"/>
                </a:lnTo>
                <a:lnTo>
                  <a:pt x="1053" y="12"/>
                </a:lnTo>
                <a:lnTo>
                  <a:pt x="1053" y="0"/>
                </a:lnTo>
                <a:lnTo>
                  <a:pt x="1048" y="0"/>
                </a:lnTo>
                <a:lnTo>
                  <a:pt x="1048" y="92"/>
                </a:lnTo>
                <a:lnTo>
                  <a:pt x="1041" y="92"/>
                </a:lnTo>
                <a:lnTo>
                  <a:pt x="1041" y="12"/>
                </a:lnTo>
                <a:lnTo>
                  <a:pt x="1041" y="12"/>
                </a:lnTo>
                <a:lnTo>
                  <a:pt x="1041" y="0"/>
                </a:lnTo>
                <a:lnTo>
                  <a:pt x="1039" y="0"/>
                </a:lnTo>
                <a:lnTo>
                  <a:pt x="1039" y="92"/>
                </a:lnTo>
                <a:lnTo>
                  <a:pt x="1031" y="92"/>
                </a:lnTo>
                <a:lnTo>
                  <a:pt x="1031" y="12"/>
                </a:lnTo>
                <a:lnTo>
                  <a:pt x="1031" y="12"/>
                </a:lnTo>
                <a:lnTo>
                  <a:pt x="1029" y="0"/>
                </a:lnTo>
                <a:lnTo>
                  <a:pt x="1027" y="0"/>
                </a:lnTo>
                <a:lnTo>
                  <a:pt x="1027" y="92"/>
                </a:lnTo>
                <a:lnTo>
                  <a:pt x="1019" y="92"/>
                </a:lnTo>
                <a:lnTo>
                  <a:pt x="1019" y="12"/>
                </a:lnTo>
                <a:lnTo>
                  <a:pt x="1019" y="12"/>
                </a:lnTo>
                <a:lnTo>
                  <a:pt x="1019" y="0"/>
                </a:lnTo>
                <a:lnTo>
                  <a:pt x="1017" y="0"/>
                </a:lnTo>
                <a:lnTo>
                  <a:pt x="1017" y="92"/>
                </a:lnTo>
                <a:lnTo>
                  <a:pt x="1010" y="92"/>
                </a:lnTo>
                <a:lnTo>
                  <a:pt x="1007" y="80"/>
                </a:lnTo>
                <a:lnTo>
                  <a:pt x="1000" y="80"/>
                </a:lnTo>
                <a:lnTo>
                  <a:pt x="1000" y="253"/>
                </a:lnTo>
                <a:lnTo>
                  <a:pt x="1000" y="257"/>
                </a:lnTo>
                <a:lnTo>
                  <a:pt x="1000" y="274"/>
                </a:lnTo>
                <a:lnTo>
                  <a:pt x="1000" y="282"/>
                </a:lnTo>
                <a:lnTo>
                  <a:pt x="1000" y="304"/>
                </a:lnTo>
                <a:lnTo>
                  <a:pt x="971" y="304"/>
                </a:lnTo>
                <a:lnTo>
                  <a:pt x="971" y="308"/>
                </a:lnTo>
                <a:lnTo>
                  <a:pt x="971" y="313"/>
                </a:lnTo>
                <a:lnTo>
                  <a:pt x="971" y="333"/>
                </a:lnTo>
                <a:lnTo>
                  <a:pt x="971" y="335"/>
                </a:lnTo>
                <a:lnTo>
                  <a:pt x="971" y="355"/>
                </a:lnTo>
                <a:lnTo>
                  <a:pt x="971" y="403"/>
                </a:lnTo>
                <a:lnTo>
                  <a:pt x="968" y="403"/>
                </a:lnTo>
                <a:lnTo>
                  <a:pt x="968" y="413"/>
                </a:lnTo>
                <a:lnTo>
                  <a:pt x="932" y="413"/>
                </a:lnTo>
                <a:lnTo>
                  <a:pt x="932" y="738"/>
                </a:lnTo>
                <a:lnTo>
                  <a:pt x="814" y="738"/>
                </a:lnTo>
                <a:lnTo>
                  <a:pt x="814" y="515"/>
                </a:lnTo>
                <a:lnTo>
                  <a:pt x="746" y="515"/>
                </a:lnTo>
                <a:lnTo>
                  <a:pt x="746" y="386"/>
                </a:lnTo>
                <a:lnTo>
                  <a:pt x="719" y="386"/>
                </a:lnTo>
                <a:lnTo>
                  <a:pt x="719" y="515"/>
                </a:lnTo>
                <a:lnTo>
                  <a:pt x="608" y="515"/>
                </a:lnTo>
                <a:lnTo>
                  <a:pt x="608" y="386"/>
                </a:lnTo>
                <a:lnTo>
                  <a:pt x="557" y="386"/>
                </a:lnTo>
                <a:lnTo>
                  <a:pt x="557" y="515"/>
                </a:lnTo>
                <a:lnTo>
                  <a:pt x="513" y="515"/>
                </a:lnTo>
                <a:lnTo>
                  <a:pt x="513" y="1195"/>
                </a:lnTo>
                <a:lnTo>
                  <a:pt x="475" y="1197"/>
                </a:lnTo>
                <a:lnTo>
                  <a:pt x="458" y="1200"/>
                </a:lnTo>
                <a:lnTo>
                  <a:pt x="433" y="1202"/>
                </a:lnTo>
                <a:lnTo>
                  <a:pt x="431" y="1202"/>
                </a:lnTo>
                <a:lnTo>
                  <a:pt x="421" y="1188"/>
                </a:lnTo>
                <a:lnTo>
                  <a:pt x="412" y="1180"/>
                </a:lnTo>
                <a:lnTo>
                  <a:pt x="373" y="1200"/>
                </a:lnTo>
                <a:lnTo>
                  <a:pt x="370" y="1207"/>
                </a:lnTo>
                <a:lnTo>
                  <a:pt x="370" y="1210"/>
                </a:lnTo>
                <a:lnTo>
                  <a:pt x="370" y="1210"/>
                </a:lnTo>
                <a:lnTo>
                  <a:pt x="370" y="1207"/>
                </a:lnTo>
                <a:lnTo>
                  <a:pt x="370" y="1200"/>
                </a:lnTo>
                <a:lnTo>
                  <a:pt x="332" y="1180"/>
                </a:lnTo>
                <a:lnTo>
                  <a:pt x="322" y="1188"/>
                </a:lnTo>
                <a:lnTo>
                  <a:pt x="312" y="1202"/>
                </a:lnTo>
                <a:lnTo>
                  <a:pt x="312" y="1202"/>
                </a:lnTo>
                <a:lnTo>
                  <a:pt x="288" y="1200"/>
                </a:lnTo>
                <a:lnTo>
                  <a:pt x="269" y="1197"/>
                </a:lnTo>
                <a:lnTo>
                  <a:pt x="160" y="1193"/>
                </a:lnTo>
                <a:lnTo>
                  <a:pt x="140" y="1193"/>
                </a:lnTo>
                <a:lnTo>
                  <a:pt x="22" y="1205"/>
                </a:lnTo>
                <a:lnTo>
                  <a:pt x="0" y="1210"/>
                </a:lnTo>
                <a:lnTo>
                  <a:pt x="0" y="17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1526381" y="4866650"/>
            <a:ext cx="1524200" cy="1991350"/>
          </a:xfrm>
          <a:custGeom>
            <a:avLst/>
            <a:gdLst>
              <a:gd name="T0" fmla="*/ 933 w 1279"/>
              <a:gd name="T1" fmla="*/ 988 h 1671"/>
              <a:gd name="T2" fmla="*/ 712 w 1279"/>
              <a:gd name="T3" fmla="*/ 933 h 1671"/>
              <a:gd name="T4" fmla="*/ 577 w 1279"/>
              <a:gd name="T5" fmla="*/ 1207 h 1671"/>
              <a:gd name="T6" fmla="*/ 303 w 1279"/>
              <a:gd name="T7" fmla="*/ 1336 h 1671"/>
              <a:gd name="T8" fmla="*/ 230 w 1279"/>
              <a:gd name="T9" fmla="*/ 517 h 1671"/>
              <a:gd name="T10" fmla="*/ 194 w 1279"/>
              <a:gd name="T11" fmla="*/ 505 h 1671"/>
              <a:gd name="T12" fmla="*/ 240 w 1279"/>
              <a:gd name="T13" fmla="*/ 498 h 1671"/>
              <a:gd name="T14" fmla="*/ 211 w 1279"/>
              <a:gd name="T15" fmla="*/ 486 h 1671"/>
              <a:gd name="T16" fmla="*/ 194 w 1279"/>
              <a:gd name="T17" fmla="*/ 481 h 1671"/>
              <a:gd name="T18" fmla="*/ 192 w 1279"/>
              <a:gd name="T19" fmla="*/ 432 h 1671"/>
              <a:gd name="T20" fmla="*/ 182 w 1279"/>
              <a:gd name="T21" fmla="*/ 427 h 1671"/>
              <a:gd name="T22" fmla="*/ 204 w 1279"/>
              <a:gd name="T23" fmla="*/ 425 h 1671"/>
              <a:gd name="T24" fmla="*/ 218 w 1279"/>
              <a:gd name="T25" fmla="*/ 425 h 1671"/>
              <a:gd name="T26" fmla="*/ 233 w 1279"/>
              <a:gd name="T27" fmla="*/ 418 h 1671"/>
              <a:gd name="T28" fmla="*/ 235 w 1279"/>
              <a:gd name="T29" fmla="*/ 410 h 1671"/>
              <a:gd name="T30" fmla="*/ 189 w 1279"/>
              <a:gd name="T31" fmla="*/ 398 h 1671"/>
              <a:gd name="T32" fmla="*/ 172 w 1279"/>
              <a:gd name="T33" fmla="*/ 379 h 1671"/>
              <a:gd name="T34" fmla="*/ 168 w 1279"/>
              <a:gd name="T35" fmla="*/ 245 h 1671"/>
              <a:gd name="T36" fmla="*/ 163 w 1279"/>
              <a:gd name="T37" fmla="*/ 146 h 1671"/>
              <a:gd name="T38" fmla="*/ 158 w 1279"/>
              <a:gd name="T39" fmla="*/ 63 h 1671"/>
              <a:gd name="T40" fmla="*/ 155 w 1279"/>
              <a:gd name="T41" fmla="*/ 0 h 1671"/>
              <a:gd name="T42" fmla="*/ 153 w 1279"/>
              <a:gd name="T43" fmla="*/ 0 h 1671"/>
              <a:gd name="T44" fmla="*/ 151 w 1279"/>
              <a:gd name="T45" fmla="*/ 65 h 1671"/>
              <a:gd name="T46" fmla="*/ 148 w 1279"/>
              <a:gd name="T47" fmla="*/ 146 h 1671"/>
              <a:gd name="T48" fmla="*/ 146 w 1279"/>
              <a:gd name="T49" fmla="*/ 374 h 1671"/>
              <a:gd name="T50" fmla="*/ 138 w 1279"/>
              <a:gd name="T51" fmla="*/ 386 h 1671"/>
              <a:gd name="T52" fmla="*/ 117 w 1279"/>
              <a:gd name="T53" fmla="*/ 401 h 1671"/>
              <a:gd name="T54" fmla="*/ 80 w 1279"/>
              <a:gd name="T55" fmla="*/ 418 h 1671"/>
              <a:gd name="T56" fmla="*/ 95 w 1279"/>
              <a:gd name="T57" fmla="*/ 425 h 1671"/>
              <a:gd name="T58" fmla="*/ 112 w 1279"/>
              <a:gd name="T59" fmla="*/ 427 h 1671"/>
              <a:gd name="T60" fmla="*/ 129 w 1279"/>
              <a:gd name="T61" fmla="*/ 427 h 1671"/>
              <a:gd name="T62" fmla="*/ 119 w 1279"/>
              <a:gd name="T63" fmla="*/ 439 h 1671"/>
              <a:gd name="T64" fmla="*/ 121 w 1279"/>
              <a:gd name="T65" fmla="*/ 481 h 1671"/>
              <a:gd name="T66" fmla="*/ 100 w 1279"/>
              <a:gd name="T67" fmla="*/ 486 h 1671"/>
              <a:gd name="T68" fmla="*/ 75 w 1279"/>
              <a:gd name="T69" fmla="*/ 498 h 1671"/>
              <a:gd name="T70" fmla="*/ 121 w 1279"/>
              <a:gd name="T71" fmla="*/ 507 h 1671"/>
              <a:gd name="T72" fmla="*/ 85 w 1279"/>
              <a:gd name="T73" fmla="*/ 520 h 1671"/>
              <a:gd name="T74" fmla="*/ 27 w 1279"/>
              <a:gd name="T75" fmla="*/ 1333 h 1671"/>
              <a:gd name="T76" fmla="*/ 126 w 1279"/>
              <a:gd name="T77" fmla="*/ 498 h 1671"/>
              <a:gd name="T78" fmla="*/ 121 w 1279"/>
              <a:gd name="T79" fmla="*/ 498 h 1671"/>
              <a:gd name="T80" fmla="*/ 121 w 1279"/>
              <a:gd name="T81" fmla="*/ 568 h 1671"/>
              <a:gd name="T82" fmla="*/ 119 w 1279"/>
              <a:gd name="T83" fmla="*/ 656 h 1671"/>
              <a:gd name="T84" fmla="*/ 138 w 1279"/>
              <a:gd name="T85" fmla="*/ 799 h 1671"/>
              <a:gd name="T86" fmla="*/ 124 w 1279"/>
              <a:gd name="T87" fmla="*/ 814 h 1671"/>
              <a:gd name="T88" fmla="*/ 119 w 1279"/>
              <a:gd name="T89" fmla="*/ 937 h 1671"/>
              <a:gd name="T90" fmla="*/ 141 w 1279"/>
              <a:gd name="T91" fmla="*/ 1071 h 1671"/>
              <a:gd name="T92" fmla="*/ 121 w 1279"/>
              <a:gd name="T93" fmla="*/ 1188 h 1671"/>
              <a:gd name="T94" fmla="*/ 129 w 1279"/>
              <a:gd name="T95" fmla="*/ 1185 h 1671"/>
              <a:gd name="T96" fmla="*/ 182 w 1279"/>
              <a:gd name="T97" fmla="*/ 656 h 1671"/>
              <a:gd name="T98" fmla="*/ 189 w 1279"/>
              <a:gd name="T99" fmla="*/ 799 h 1671"/>
              <a:gd name="T100" fmla="*/ 199 w 1279"/>
              <a:gd name="T101" fmla="*/ 937 h 1671"/>
              <a:gd name="T102" fmla="*/ 199 w 1279"/>
              <a:gd name="T103" fmla="*/ 957 h 1671"/>
              <a:gd name="T104" fmla="*/ 184 w 1279"/>
              <a:gd name="T105" fmla="*/ 1185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79" h="1671">
                <a:moveTo>
                  <a:pt x="1279" y="1154"/>
                </a:moveTo>
                <a:lnTo>
                  <a:pt x="1182" y="1178"/>
                </a:lnTo>
                <a:lnTo>
                  <a:pt x="1100" y="1212"/>
                </a:lnTo>
                <a:lnTo>
                  <a:pt x="1063" y="1212"/>
                </a:lnTo>
                <a:lnTo>
                  <a:pt x="1063" y="988"/>
                </a:lnTo>
                <a:lnTo>
                  <a:pt x="933" y="988"/>
                </a:lnTo>
                <a:lnTo>
                  <a:pt x="933" y="933"/>
                </a:lnTo>
                <a:lnTo>
                  <a:pt x="894" y="933"/>
                </a:lnTo>
                <a:lnTo>
                  <a:pt x="894" y="877"/>
                </a:lnTo>
                <a:lnTo>
                  <a:pt x="783" y="877"/>
                </a:lnTo>
                <a:lnTo>
                  <a:pt x="783" y="933"/>
                </a:lnTo>
                <a:lnTo>
                  <a:pt x="712" y="933"/>
                </a:lnTo>
                <a:lnTo>
                  <a:pt x="712" y="988"/>
                </a:lnTo>
                <a:lnTo>
                  <a:pt x="671" y="988"/>
                </a:lnTo>
                <a:lnTo>
                  <a:pt x="671" y="1183"/>
                </a:lnTo>
                <a:lnTo>
                  <a:pt x="659" y="1180"/>
                </a:lnTo>
                <a:lnTo>
                  <a:pt x="618" y="1188"/>
                </a:lnTo>
                <a:lnTo>
                  <a:pt x="577" y="1207"/>
                </a:lnTo>
                <a:lnTo>
                  <a:pt x="543" y="1236"/>
                </a:lnTo>
                <a:lnTo>
                  <a:pt x="519" y="1275"/>
                </a:lnTo>
                <a:lnTo>
                  <a:pt x="506" y="1309"/>
                </a:lnTo>
                <a:lnTo>
                  <a:pt x="315" y="1309"/>
                </a:lnTo>
                <a:lnTo>
                  <a:pt x="303" y="1314"/>
                </a:lnTo>
                <a:lnTo>
                  <a:pt x="303" y="1336"/>
                </a:lnTo>
                <a:lnTo>
                  <a:pt x="247" y="1333"/>
                </a:lnTo>
                <a:lnTo>
                  <a:pt x="243" y="520"/>
                </a:lnTo>
                <a:lnTo>
                  <a:pt x="243" y="520"/>
                </a:lnTo>
                <a:lnTo>
                  <a:pt x="240" y="520"/>
                </a:lnTo>
                <a:lnTo>
                  <a:pt x="235" y="517"/>
                </a:lnTo>
                <a:lnTo>
                  <a:pt x="230" y="517"/>
                </a:lnTo>
                <a:lnTo>
                  <a:pt x="230" y="517"/>
                </a:lnTo>
                <a:lnTo>
                  <a:pt x="230" y="510"/>
                </a:lnTo>
                <a:lnTo>
                  <a:pt x="228" y="507"/>
                </a:lnTo>
                <a:lnTo>
                  <a:pt x="221" y="507"/>
                </a:lnTo>
                <a:lnTo>
                  <a:pt x="209" y="507"/>
                </a:lnTo>
                <a:lnTo>
                  <a:pt x="194" y="505"/>
                </a:lnTo>
                <a:lnTo>
                  <a:pt x="184" y="505"/>
                </a:lnTo>
                <a:lnTo>
                  <a:pt x="184" y="500"/>
                </a:lnTo>
                <a:lnTo>
                  <a:pt x="192" y="500"/>
                </a:lnTo>
                <a:lnTo>
                  <a:pt x="211" y="500"/>
                </a:lnTo>
                <a:lnTo>
                  <a:pt x="228" y="498"/>
                </a:lnTo>
                <a:lnTo>
                  <a:pt x="240" y="498"/>
                </a:lnTo>
                <a:lnTo>
                  <a:pt x="247" y="495"/>
                </a:lnTo>
                <a:lnTo>
                  <a:pt x="247" y="493"/>
                </a:lnTo>
                <a:lnTo>
                  <a:pt x="247" y="490"/>
                </a:lnTo>
                <a:lnTo>
                  <a:pt x="240" y="488"/>
                </a:lnTo>
                <a:lnTo>
                  <a:pt x="228" y="486"/>
                </a:lnTo>
                <a:lnTo>
                  <a:pt x="211" y="486"/>
                </a:lnTo>
                <a:lnTo>
                  <a:pt x="189" y="486"/>
                </a:lnTo>
                <a:lnTo>
                  <a:pt x="184" y="486"/>
                </a:lnTo>
                <a:lnTo>
                  <a:pt x="184" y="483"/>
                </a:lnTo>
                <a:lnTo>
                  <a:pt x="187" y="483"/>
                </a:lnTo>
                <a:lnTo>
                  <a:pt x="192" y="481"/>
                </a:lnTo>
                <a:lnTo>
                  <a:pt x="194" y="481"/>
                </a:lnTo>
                <a:lnTo>
                  <a:pt x="194" y="478"/>
                </a:lnTo>
                <a:lnTo>
                  <a:pt x="194" y="469"/>
                </a:lnTo>
                <a:lnTo>
                  <a:pt x="192" y="459"/>
                </a:lnTo>
                <a:lnTo>
                  <a:pt x="192" y="449"/>
                </a:lnTo>
                <a:lnTo>
                  <a:pt x="192" y="439"/>
                </a:lnTo>
                <a:lnTo>
                  <a:pt x="192" y="432"/>
                </a:lnTo>
                <a:lnTo>
                  <a:pt x="192" y="430"/>
                </a:lnTo>
                <a:lnTo>
                  <a:pt x="192" y="430"/>
                </a:lnTo>
                <a:lnTo>
                  <a:pt x="189" y="427"/>
                </a:lnTo>
                <a:lnTo>
                  <a:pt x="184" y="427"/>
                </a:lnTo>
                <a:lnTo>
                  <a:pt x="182" y="427"/>
                </a:lnTo>
                <a:lnTo>
                  <a:pt x="182" y="427"/>
                </a:lnTo>
                <a:lnTo>
                  <a:pt x="184" y="427"/>
                </a:lnTo>
                <a:lnTo>
                  <a:pt x="189" y="427"/>
                </a:lnTo>
                <a:lnTo>
                  <a:pt x="189" y="427"/>
                </a:lnTo>
                <a:lnTo>
                  <a:pt x="199" y="427"/>
                </a:lnTo>
                <a:lnTo>
                  <a:pt x="204" y="425"/>
                </a:lnTo>
                <a:lnTo>
                  <a:pt x="204" y="425"/>
                </a:lnTo>
                <a:lnTo>
                  <a:pt x="204" y="425"/>
                </a:lnTo>
                <a:lnTo>
                  <a:pt x="209" y="425"/>
                </a:lnTo>
                <a:lnTo>
                  <a:pt x="214" y="425"/>
                </a:lnTo>
                <a:lnTo>
                  <a:pt x="214" y="425"/>
                </a:lnTo>
                <a:lnTo>
                  <a:pt x="214" y="425"/>
                </a:lnTo>
                <a:lnTo>
                  <a:pt x="218" y="425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30" y="418"/>
                </a:lnTo>
                <a:lnTo>
                  <a:pt x="233" y="418"/>
                </a:lnTo>
                <a:lnTo>
                  <a:pt x="233" y="418"/>
                </a:lnTo>
                <a:lnTo>
                  <a:pt x="235" y="415"/>
                </a:lnTo>
                <a:lnTo>
                  <a:pt x="235" y="413"/>
                </a:lnTo>
                <a:lnTo>
                  <a:pt x="235" y="413"/>
                </a:lnTo>
                <a:lnTo>
                  <a:pt x="235" y="410"/>
                </a:lnTo>
                <a:lnTo>
                  <a:pt x="235" y="410"/>
                </a:lnTo>
                <a:lnTo>
                  <a:pt x="221" y="403"/>
                </a:lnTo>
                <a:lnTo>
                  <a:pt x="218" y="403"/>
                </a:lnTo>
                <a:lnTo>
                  <a:pt x="209" y="401"/>
                </a:lnTo>
                <a:lnTo>
                  <a:pt x="197" y="401"/>
                </a:lnTo>
                <a:lnTo>
                  <a:pt x="194" y="401"/>
                </a:lnTo>
                <a:lnTo>
                  <a:pt x="189" y="398"/>
                </a:lnTo>
                <a:lnTo>
                  <a:pt x="187" y="396"/>
                </a:lnTo>
                <a:lnTo>
                  <a:pt x="182" y="393"/>
                </a:lnTo>
                <a:lnTo>
                  <a:pt x="180" y="391"/>
                </a:lnTo>
                <a:lnTo>
                  <a:pt x="177" y="386"/>
                </a:lnTo>
                <a:lnTo>
                  <a:pt x="175" y="381"/>
                </a:lnTo>
                <a:lnTo>
                  <a:pt x="172" y="379"/>
                </a:lnTo>
                <a:lnTo>
                  <a:pt x="170" y="374"/>
                </a:lnTo>
                <a:lnTo>
                  <a:pt x="170" y="374"/>
                </a:lnTo>
                <a:lnTo>
                  <a:pt x="168" y="374"/>
                </a:lnTo>
                <a:lnTo>
                  <a:pt x="168" y="374"/>
                </a:lnTo>
                <a:lnTo>
                  <a:pt x="168" y="245"/>
                </a:lnTo>
                <a:lnTo>
                  <a:pt x="168" y="245"/>
                </a:lnTo>
                <a:lnTo>
                  <a:pt x="165" y="243"/>
                </a:lnTo>
                <a:lnTo>
                  <a:pt x="165" y="243"/>
                </a:lnTo>
                <a:lnTo>
                  <a:pt x="163" y="243"/>
                </a:lnTo>
                <a:lnTo>
                  <a:pt x="163" y="146"/>
                </a:lnTo>
                <a:lnTo>
                  <a:pt x="163" y="146"/>
                </a:lnTo>
                <a:lnTo>
                  <a:pt x="163" y="146"/>
                </a:lnTo>
                <a:lnTo>
                  <a:pt x="160" y="146"/>
                </a:lnTo>
                <a:lnTo>
                  <a:pt x="160" y="146"/>
                </a:lnTo>
                <a:lnTo>
                  <a:pt x="160" y="65"/>
                </a:lnTo>
                <a:lnTo>
                  <a:pt x="160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0"/>
                </a:lnTo>
                <a:lnTo>
                  <a:pt x="158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3" y="0"/>
                </a:lnTo>
                <a:lnTo>
                  <a:pt x="153" y="0"/>
                </a:lnTo>
                <a:lnTo>
                  <a:pt x="153" y="0"/>
                </a:lnTo>
                <a:lnTo>
                  <a:pt x="153" y="2"/>
                </a:lnTo>
                <a:lnTo>
                  <a:pt x="153" y="2"/>
                </a:lnTo>
                <a:lnTo>
                  <a:pt x="153" y="63"/>
                </a:lnTo>
                <a:lnTo>
                  <a:pt x="153" y="63"/>
                </a:lnTo>
                <a:lnTo>
                  <a:pt x="153" y="63"/>
                </a:lnTo>
                <a:lnTo>
                  <a:pt x="151" y="65"/>
                </a:lnTo>
                <a:lnTo>
                  <a:pt x="151" y="65"/>
                </a:lnTo>
                <a:lnTo>
                  <a:pt x="151" y="65"/>
                </a:lnTo>
                <a:lnTo>
                  <a:pt x="151" y="146"/>
                </a:lnTo>
                <a:lnTo>
                  <a:pt x="151" y="146"/>
                </a:lnTo>
                <a:lnTo>
                  <a:pt x="151" y="146"/>
                </a:lnTo>
                <a:lnTo>
                  <a:pt x="148" y="146"/>
                </a:lnTo>
                <a:lnTo>
                  <a:pt x="148" y="146"/>
                </a:lnTo>
                <a:lnTo>
                  <a:pt x="148" y="243"/>
                </a:lnTo>
                <a:lnTo>
                  <a:pt x="148" y="243"/>
                </a:lnTo>
                <a:lnTo>
                  <a:pt x="146" y="245"/>
                </a:lnTo>
                <a:lnTo>
                  <a:pt x="146" y="245"/>
                </a:lnTo>
                <a:lnTo>
                  <a:pt x="146" y="374"/>
                </a:lnTo>
                <a:lnTo>
                  <a:pt x="146" y="374"/>
                </a:lnTo>
                <a:lnTo>
                  <a:pt x="143" y="374"/>
                </a:lnTo>
                <a:lnTo>
                  <a:pt x="143" y="374"/>
                </a:lnTo>
                <a:lnTo>
                  <a:pt x="141" y="379"/>
                </a:lnTo>
                <a:lnTo>
                  <a:pt x="141" y="384"/>
                </a:lnTo>
                <a:lnTo>
                  <a:pt x="138" y="386"/>
                </a:lnTo>
                <a:lnTo>
                  <a:pt x="136" y="391"/>
                </a:lnTo>
                <a:lnTo>
                  <a:pt x="131" y="393"/>
                </a:lnTo>
                <a:lnTo>
                  <a:pt x="129" y="396"/>
                </a:lnTo>
                <a:lnTo>
                  <a:pt x="124" y="398"/>
                </a:lnTo>
                <a:lnTo>
                  <a:pt x="121" y="401"/>
                </a:lnTo>
                <a:lnTo>
                  <a:pt x="117" y="401"/>
                </a:lnTo>
                <a:lnTo>
                  <a:pt x="105" y="403"/>
                </a:lnTo>
                <a:lnTo>
                  <a:pt x="97" y="403"/>
                </a:lnTo>
                <a:lnTo>
                  <a:pt x="92" y="405"/>
                </a:lnTo>
                <a:lnTo>
                  <a:pt x="80" y="413"/>
                </a:lnTo>
                <a:lnTo>
                  <a:pt x="80" y="413"/>
                </a:lnTo>
                <a:lnTo>
                  <a:pt x="80" y="418"/>
                </a:lnTo>
                <a:lnTo>
                  <a:pt x="80" y="418"/>
                </a:lnTo>
                <a:lnTo>
                  <a:pt x="80" y="420"/>
                </a:lnTo>
                <a:lnTo>
                  <a:pt x="85" y="420"/>
                </a:lnTo>
                <a:lnTo>
                  <a:pt x="95" y="425"/>
                </a:lnTo>
                <a:lnTo>
                  <a:pt x="95" y="425"/>
                </a:lnTo>
                <a:lnTo>
                  <a:pt x="95" y="425"/>
                </a:lnTo>
                <a:lnTo>
                  <a:pt x="100" y="425"/>
                </a:lnTo>
                <a:lnTo>
                  <a:pt x="100" y="425"/>
                </a:lnTo>
                <a:lnTo>
                  <a:pt x="102" y="425"/>
                </a:lnTo>
                <a:lnTo>
                  <a:pt x="102" y="425"/>
                </a:lnTo>
                <a:lnTo>
                  <a:pt x="107" y="427"/>
                </a:lnTo>
                <a:lnTo>
                  <a:pt x="112" y="427"/>
                </a:lnTo>
                <a:lnTo>
                  <a:pt x="112" y="427"/>
                </a:lnTo>
                <a:lnTo>
                  <a:pt x="119" y="427"/>
                </a:lnTo>
                <a:lnTo>
                  <a:pt x="124" y="427"/>
                </a:lnTo>
                <a:lnTo>
                  <a:pt x="124" y="427"/>
                </a:lnTo>
                <a:lnTo>
                  <a:pt x="124" y="427"/>
                </a:lnTo>
                <a:lnTo>
                  <a:pt x="129" y="427"/>
                </a:lnTo>
                <a:lnTo>
                  <a:pt x="129" y="427"/>
                </a:lnTo>
                <a:lnTo>
                  <a:pt x="126" y="430"/>
                </a:lnTo>
                <a:lnTo>
                  <a:pt x="121" y="430"/>
                </a:lnTo>
                <a:lnTo>
                  <a:pt x="119" y="430"/>
                </a:lnTo>
                <a:lnTo>
                  <a:pt x="119" y="432"/>
                </a:lnTo>
                <a:lnTo>
                  <a:pt x="119" y="439"/>
                </a:lnTo>
                <a:lnTo>
                  <a:pt x="119" y="449"/>
                </a:lnTo>
                <a:lnTo>
                  <a:pt x="119" y="459"/>
                </a:lnTo>
                <a:lnTo>
                  <a:pt x="119" y="469"/>
                </a:lnTo>
                <a:lnTo>
                  <a:pt x="119" y="478"/>
                </a:lnTo>
                <a:lnTo>
                  <a:pt x="119" y="481"/>
                </a:lnTo>
                <a:lnTo>
                  <a:pt x="121" y="481"/>
                </a:lnTo>
                <a:lnTo>
                  <a:pt x="124" y="483"/>
                </a:lnTo>
                <a:lnTo>
                  <a:pt x="129" y="483"/>
                </a:lnTo>
                <a:lnTo>
                  <a:pt x="131" y="483"/>
                </a:lnTo>
                <a:lnTo>
                  <a:pt x="131" y="486"/>
                </a:lnTo>
                <a:lnTo>
                  <a:pt x="119" y="486"/>
                </a:lnTo>
                <a:lnTo>
                  <a:pt x="100" y="486"/>
                </a:lnTo>
                <a:lnTo>
                  <a:pt x="83" y="488"/>
                </a:lnTo>
                <a:lnTo>
                  <a:pt x="73" y="490"/>
                </a:lnTo>
                <a:lnTo>
                  <a:pt x="66" y="490"/>
                </a:lnTo>
                <a:lnTo>
                  <a:pt x="66" y="495"/>
                </a:lnTo>
                <a:lnTo>
                  <a:pt x="68" y="498"/>
                </a:lnTo>
                <a:lnTo>
                  <a:pt x="75" y="498"/>
                </a:lnTo>
                <a:lnTo>
                  <a:pt x="88" y="500"/>
                </a:lnTo>
                <a:lnTo>
                  <a:pt x="105" y="500"/>
                </a:lnTo>
                <a:lnTo>
                  <a:pt x="124" y="500"/>
                </a:lnTo>
                <a:lnTo>
                  <a:pt x="131" y="500"/>
                </a:lnTo>
                <a:lnTo>
                  <a:pt x="131" y="505"/>
                </a:lnTo>
                <a:lnTo>
                  <a:pt x="121" y="507"/>
                </a:lnTo>
                <a:lnTo>
                  <a:pt x="107" y="507"/>
                </a:lnTo>
                <a:lnTo>
                  <a:pt x="95" y="507"/>
                </a:lnTo>
                <a:lnTo>
                  <a:pt x="88" y="510"/>
                </a:lnTo>
                <a:lnTo>
                  <a:pt x="88" y="510"/>
                </a:lnTo>
                <a:lnTo>
                  <a:pt x="88" y="520"/>
                </a:lnTo>
                <a:lnTo>
                  <a:pt x="85" y="520"/>
                </a:lnTo>
                <a:lnTo>
                  <a:pt x="80" y="520"/>
                </a:lnTo>
                <a:lnTo>
                  <a:pt x="75" y="520"/>
                </a:lnTo>
                <a:lnTo>
                  <a:pt x="73" y="520"/>
                </a:lnTo>
                <a:lnTo>
                  <a:pt x="73" y="520"/>
                </a:lnTo>
                <a:lnTo>
                  <a:pt x="78" y="1331"/>
                </a:lnTo>
                <a:lnTo>
                  <a:pt x="27" y="1333"/>
                </a:lnTo>
                <a:lnTo>
                  <a:pt x="27" y="1350"/>
                </a:lnTo>
                <a:lnTo>
                  <a:pt x="0" y="1353"/>
                </a:lnTo>
                <a:lnTo>
                  <a:pt x="0" y="1671"/>
                </a:lnTo>
                <a:lnTo>
                  <a:pt x="1279" y="1671"/>
                </a:lnTo>
                <a:lnTo>
                  <a:pt x="1279" y="1154"/>
                </a:lnTo>
                <a:close/>
                <a:moveTo>
                  <a:pt x="126" y="498"/>
                </a:moveTo>
                <a:lnTo>
                  <a:pt x="124" y="498"/>
                </a:lnTo>
                <a:lnTo>
                  <a:pt x="121" y="498"/>
                </a:lnTo>
                <a:lnTo>
                  <a:pt x="119" y="498"/>
                </a:lnTo>
                <a:lnTo>
                  <a:pt x="117" y="498"/>
                </a:lnTo>
                <a:lnTo>
                  <a:pt x="119" y="498"/>
                </a:lnTo>
                <a:lnTo>
                  <a:pt x="121" y="498"/>
                </a:lnTo>
                <a:lnTo>
                  <a:pt x="124" y="498"/>
                </a:lnTo>
                <a:lnTo>
                  <a:pt x="126" y="498"/>
                </a:lnTo>
                <a:lnTo>
                  <a:pt x="131" y="498"/>
                </a:lnTo>
                <a:lnTo>
                  <a:pt x="126" y="498"/>
                </a:lnTo>
                <a:close/>
                <a:moveTo>
                  <a:pt x="117" y="568"/>
                </a:moveTo>
                <a:lnTo>
                  <a:pt x="121" y="568"/>
                </a:lnTo>
                <a:lnTo>
                  <a:pt x="131" y="568"/>
                </a:lnTo>
                <a:lnTo>
                  <a:pt x="138" y="568"/>
                </a:lnTo>
                <a:lnTo>
                  <a:pt x="138" y="656"/>
                </a:lnTo>
                <a:lnTo>
                  <a:pt x="134" y="656"/>
                </a:lnTo>
                <a:lnTo>
                  <a:pt x="124" y="656"/>
                </a:lnTo>
                <a:lnTo>
                  <a:pt x="119" y="656"/>
                </a:lnTo>
                <a:lnTo>
                  <a:pt x="117" y="568"/>
                </a:lnTo>
                <a:close/>
                <a:moveTo>
                  <a:pt x="119" y="673"/>
                </a:moveTo>
                <a:lnTo>
                  <a:pt x="126" y="673"/>
                </a:lnTo>
                <a:lnTo>
                  <a:pt x="136" y="673"/>
                </a:lnTo>
                <a:lnTo>
                  <a:pt x="138" y="673"/>
                </a:lnTo>
                <a:lnTo>
                  <a:pt x="138" y="799"/>
                </a:lnTo>
                <a:lnTo>
                  <a:pt x="136" y="799"/>
                </a:lnTo>
                <a:lnTo>
                  <a:pt x="126" y="799"/>
                </a:lnTo>
                <a:lnTo>
                  <a:pt x="119" y="799"/>
                </a:lnTo>
                <a:lnTo>
                  <a:pt x="119" y="673"/>
                </a:lnTo>
                <a:close/>
                <a:moveTo>
                  <a:pt x="119" y="814"/>
                </a:moveTo>
                <a:lnTo>
                  <a:pt x="124" y="814"/>
                </a:lnTo>
                <a:lnTo>
                  <a:pt x="136" y="814"/>
                </a:lnTo>
                <a:lnTo>
                  <a:pt x="141" y="814"/>
                </a:lnTo>
                <a:lnTo>
                  <a:pt x="141" y="937"/>
                </a:lnTo>
                <a:lnTo>
                  <a:pt x="136" y="937"/>
                </a:lnTo>
                <a:lnTo>
                  <a:pt x="129" y="937"/>
                </a:lnTo>
                <a:lnTo>
                  <a:pt x="119" y="937"/>
                </a:lnTo>
                <a:lnTo>
                  <a:pt x="119" y="814"/>
                </a:lnTo>
                <a:close/>
                <a:moveTo>
                  <a:pt x="119" y="957"/>
                </a:moveTo>
                <a:lnTo>
                  <a:pt x="126" y="957"/>
                </a:lnTo>
                <a:lnTo>
                  <a:pt x="136" y="957"/>
                </a:lnTo>
                <a:lnTo>
                  <a:pt x="141" y="957"/>
                </a:lnTo>
                <a:lnTo>
                  <a:pt x="141" y="1071"/>
                </a:lnTo>
                <a:lnTo>
                  <a:pt x="138" y="1071"/>
                </a:lnTo>
                <a:lnTo>
                  <a:pt x="129" y="1071"/>
                </a:lnTo>
                <a:lnTo>
                  <a:pt x="121" y="1073"/>
                </a:lnTo>
                <a:lnTo>
                  <a:pt x="119" y="957"/>
                </a:lnTo>
                <a:close/>
                <a:moveTo>
                  <a:pt x="129" y="1185"/>
                </a:moveTo>
                <a:lnTo>
                  <a:pt x="121" y="1188"/>
                </a:lnTo>
                <a:lnTo>
                  <a:pt x="121" y="1095"/>
                </a:lnTo>
                <a:lnTo>
                  <a:pt x="126" y="1095"/>
                </a:lnTo>
                <a:lnTo>
                  <a:pt x="136" y="1095"/>
                </a:lnTo>
                <a:lnTo>
                  <a:pt x="141" y="1095"/>
                </a:lnTo>
                <a:lnTo>
                  <a:pt x="141" y="1185"/>
                </a:lnTo>
                <a:lnTo>
                  <a:pt x="129" y="1185"/>
                </a:lnTo>
                <a:close/>
                <a:moveTo>
                  <a:pt x="182" y="568"/>
                </a:moveTo>
                <a:lnTo>
                  <a:pt x="189" y="568"/>
                </a:lnTo>
                <a:lnTo>
                  <a:pt x="197" y="568"/>
                </a:lnTo>
                <a:lnTo>
                  <a:pt x="197" y="656"/>
                </a:lnTo>
                <a:lnTo>
                  <a:pt x="194" y="656"/>
                </a:lnTo>
                <a:lnTo>
                  <a:pt x="182" y="656"/>
                </a:lnTo>
                <a:lnTo>
                  <a:pt x="182" y="568"/>
                </a:lnTo>
                <a:close/>
                <a:moveTo>
                  <a:pt x="182" y="673"/>
                </a:moveTo>
                <a:lnTo>
                  <a:pt x="189" y="673"/>
                </a:lnTo>
                <a:lnTo>
                  <a:pt x="197" y="673"/>
                </a:lnTo>
                <a:lnTo>
                  <a:pt x="199" y="799"/>
                </a:lnTo>
                <a:lnTo>
                  <a:pt x="189" y="799"/>
                </a:lnTo>
                <a:lnTo>
                  <a:pt x="182" y="799"/>
                </a:lnTo>
                <a:lnTo>
                  <a:pt x="182" y="673"/>
                </a:lnTo>
                <a:close/>
                <a:moveTo>
                  <a:pt x="182" y="814"/>
                </a:moveTo>
                <a:lnTo>
                  <a:pt x="194" y="814"/>
                </a:lnTo>
                <a:lnTo>
                  <a:pt x="199" y="814"/>
                </a:lnTo>
                <a:lnTo>
                  <a:pt x="199" y="937"/>
                </a:lnTo>
                <a:lnTo>
                  <a:pt x="192" y="937"/>
                </a:lnTo>
                <a:lnTo>
                  <a:pt x="184" y="937"/>
                </a:lnTo>
                <a:lnTo>
                  <a:pt x="182" y="814"/>
                </a:lnTo>
                <a:close/>
                <a:moveTo>
                  <a:pt x="184" y="957"/>
                </a:moveTo>
                <a:lnTo>
                  <a:pt x="194" y="957"/>
                </a:lnTo>
                <a:lnTo>
                  <a:pt x="199" y="957"/>
                </a:lnTo>
                <a:lnTo>
                  <a:pt x="199" y="1071"/>
                </a:lnTo>
                <a:lnTo>
                  <a:pt x="192" y="1071"/>
                </a:lnTo>
                <a:lnTo>
                  <a:pt x="184" y="1071"/>
                </a:lnTo>
                <a:lnTo>
                  <a:pt x="184" y="957"/>
                </a:lnTo>
                <a:close/>
                <a:moveTo>
                  <a:pt x="199" y="1188"/>
                </a:moveTo>
                <a:lnTo>
                  <a:pt x="184" y="1185"/>
                </a:lnTo>
                <a:lnTo>
                  <a:pt x="184" y="1098"/>
                </a:lnTo>
                <a:lnTo>
                  <a:pt x="197" y="1098"/>
                </a:lnTo>
                <a:lnTo>
                  <a:pt x="199" y="1098"/>
                </a:lnTo>
                <a:lnTo>
                  <a:pt x="201" y="1188"/>
                </a:lnTo>
                <a:lnTo>
                  <a:pt x="199" y="11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19" name="Group 18"/>
          <p:cNvGrpSpPr/>
          <p:nvPr/>
        </p:nvGrpSpPr>
        <p:grpSpPr>
          <a:xfrm>
            <a:off x="1524003" y="6601438"/>
            <a:ext cx="9143999" cy="256562"/>
            <a:chOff x="2" y="2110197"/>
            <a:chExt cx="12191999" cy="134339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65424" y="2253824"/>
            <a:ext cx="655105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47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377"/>
          <p:cNvSpPr txBox="1"/>
          <p:nvPr/>
        </p:nvSpPr>
        <p:spPr>
          <a:xfrm>
            <a:off x="749613" y="54648"/>
            <a:ext cx="8873014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Our Clients/Partners</a:t>
            </a:r>
          </a:p>
        </p:txBody>
      </p:sp>
      <p:pic>
        <p:nvPicPr>
          <p:cNvPr id="1026" name="Picture 2" descr="http://www.akscellenceinfo.com/media/1590/1200px-regal_beloit_logosvg.png">
            <a:extLst>
              <a:ext uri="{FF2B5EF4-FFF2-40B4-BE49-F238E27FC236}">
                <a16:creationId xmlns:a16="http://schemas.microsoft.com/office/drawing/2014/main" id="{5F2918BD-9A42-4DE8-B7E7-243CA2BC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86" y="1199933"/>
            <a:ext cx="2663866" cy="1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kscellenceinfo.com/media/1286/antz.jpg">
            <a:extLst>
              <a:ext uri="{FF2B5EF4-FFF2-40B4-BE49-F238E27FC236}">
                <a16:creationId xmlns:a16="http://schemas.microsoft.com/office/drawing/2014/main" id="{4E5843D0-4AC6-4728-BCAF-7CB4D003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56" y="4911011"/>
            <a:ext cx="2217496" cy="13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kscellenceinfo.com/media/1287/b2b.png">
            <a:extLst>
              <a:ext uri="{FF2B5EF4-FFF2-40B4-BE49-F238E27FC236}">
                <a16:creationId xmlns:a16="http://schemas.microsoft.com/office/drawing/2014/main" id="{41DB16C9-009E-4A95-9AE4-B3621E23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80" y="3110280"/>
            <a:ext cx="2091448" cy="13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kscellenceinfo.com/media/1592/images.jpg">
            <a:extLst>
              <a:ext uri="{FF2B5EF4-FFF2-40B4-BE49-F238E27FC236}">
                <a16:creationId xmlns:a16="http://schemas.microsoft.com/office/drawing/2014/main" id="{E6225A63-B19D-41D6-A38B-A39558EE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80" y="3110280"/>
            <a:ext cx="2379572" cy="11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akscellenceinfo.com/media/1583/buy.png">
            <a:extLst>
              <a:ext uri="{FF2B5EF4-FFF2-40B4-BE49-F238E27FC236}">
                <a16:creationId xmlns:a16="http://schemas.microsoft.com/office/drawing/2014/main" id="{C0611D88-6C30-4E45-81EB-F43CEB61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56" y="4774886"/>
            <a:ext cx="2217496" cy="10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kscellenceinfo.com/media/1588/logos.jpg">
            <a:extLst>
              <a:ext uri="{FF2B5EF4-FFF2-40B4-BE49-F238E27FC236}">
                <a16:creationId xmlns:a16="http://schemas.microsoft.com/office/drawing/2014/main" id="{A34F15D8-3DD1-4030-B17E-105CBA9D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05" y="4934455"/>
            <a:ext cx="2461394" cy="11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www.akscellenceinfo.com/assets/images/IBM1.png">
            <a:extLst>
              <a:ext uri="{FF2B5EF4-FFF2-40B4-BE49-F238E27FC236}">
                <a16:creationId xmlns:a16="http://schemas.microsoft.com/office/drawing/2014/main" id="{E08099BC-8ECD-4FEA-B4AF-E4779AA1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05" y="972989"/>
            <a:ext cx="2143125" cy="164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www.akscellenceinfo.com/assets/images/GE-logo.jpg">
            <a:extLst>
              <a:ext uri="{FF2B5EF4-FFF2-40B4-BE49-F238E27FC236}">
                <a16:creationId xmlns:a16="http://schemas.microsoft.com/office/drawing/2014/main" id="{E0B60CFD-96EF-4EC4-99E5-1897FC0F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56" y="1021893"/>
            <a:ext cx="1550380" cy="15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1BAD9-61C9-4BC8-8AF8-9493A238E5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9" y="3346876"/>
            <a:ext cx="2895393" cy="11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4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F03B08D-F2A9-4B48-B376-515A6FE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848" y="1783959"/>
            <a:ext cx="5224030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SAMPLE USE CASES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Deploy">
            <a:extLst>
              <a:ext uri="{FF2B5EF4-FFF2-40B4-BE49-F238E27FC236}">
                <a16:creationId xmlns:a16="http://schemas.microsoft.com/office/drawing/2014/main" id="{5356A971-ABA8-4A34-B70D-229DF35B3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F03B08D-F2A9-4B48-B376-515A6FE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Warehouse Location Optimization</a:t>
            </a:r>
            <a:br>
              <a:rPr lang="en-US" sz="4000" b="1" dirty="0">
                <a:solidFill>
                  <a:schemeClr val="bg2"/>
                </a:solidFill>
              </a:rPr>
            </a:br>
            <a:r>
              <a:rPr lang="en-US" sz="4000" b="1" dirty="0">
                <a:solidFill>
                  <a:schemeClr val="bg2"/>
                </a:solidFill>
              </a:rPr>
              <a:t>(Using Machine Learning)</a:t>
            </a:r>
            <a:endParaRPr lang="en-US" sz="4000" b="1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954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B478-8AA3-4995-9093-C1033B71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1CCC-E7E0-4958-9429-7B54DA70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648BA-ACD6-405B-BECD-D69E97E2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4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00C9-C83A-4FDA-A4E1-67F0538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031C-997A-4653-9775-36646208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34EF6-B518-41A7-A9F7-87DC6AA9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4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F03B08D-F2A9-4B48-B376-515A6FEB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Finance Dashboard</a:t>
            </a:r>
            <a:br>
              <a:rPr lang="en-US" sz="4000" b="1" dirty="0">
                <a:solidFill>
                  <a:schemeClr val="bg2"/>
                </a:solidFill>
              </a:rPr>
            </a:br>
            <a:r>
              <a:rPr lang="en-US" sz="4000" b="1" dirty="0">
                <a:solidFill>
                  <a:schemeClr val="bg2"/>
                </a:solidFill>
              </a:rPr>
              <a:t>(Predictive Analytics)</a:t>
            </a:r>
            <a:endParaRPr lang="en-US" sz="4000" b="1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1718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Office PowerPoint</Application>
  <PresentationFormat>Widescreen</PresentationFormat>
  <Paragraphs>187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Tahoma</vt:lpstr>
      <vt:lpstr>Times New Roman</vt:lpstr>
      <vt:lpstr>Trebuchet MS</vt:lpstr>
      <vt:lpstr>Vani</vt:lpstr>
      <vt:lpstr>Wingdings</vt:lpstr>
      <vt:lpstr>Office Theme</vt:lpstr>
      <vt:lpstr>Custom Design</vt:lpstr>
      <vt:lpstr>Akscellence Info</vt:lpstr>
      <vt:lpstr>About Us</vt:lpstr>
      <vt:lpstr>PowerPoint Presentation</vt:lpstr>
      <vt:lpstr>PowerPoint Presentation</vt:lpstr>
      <vt:lpstr>SAMPLE USE CASES</vt:lpstr>
      <vt:lpstr>Warehouse Location Optimization (Using Machine Learning)</vt:lpstr>
      <vt:lpstr>PowerPoint Presentation</vt:lpstr>
      <vt:lpstr>PowerPoint Presentation</vt:lpstr>
      <vt:lpstr>Finance Dashboard (Predictive Analytics)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Resources Dashboard</vt:lpstr>
      <vt:lpstr>PowerPoint Presentation</vt:lpstr>
      <vt:lpstr>PowerPoint Presentation</vt:lpstr>
      <vt:lpstr>PowerPoint Presentation</vt:lpstr>
      <vt:lpstr>PowerPoint Presentation</vt:lpstr>
      <vt:lpstr>Ticketing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Solutions Use Case</vt:lpstr>
      <vt:lpstr>Use Case: Data &amp; Analytics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Akscellence Info</dc:title>
  <dc:creator>Sukalyan Ghatak</dc:creator>
  <cp:lastModifiedBy>Sukalyan Ghatak</cp:lastModifiedBy>
  <cp:revision>1</cp:revision>
  <dcterms:created xsi:type="dcterms:W3CDTF">2020-05-08T06:33:07Z</dcterms:created>
  <dcterms:modified xsi:type="dcterms:W3CDTF">2020-05-21T08:36:48Z</dcterms:modified>
</cp:coreProperties>
</file>